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65" r:id="rId2"/>
    <p:sldId id="296" r:id="rId3"/>
    <p:sldId id="266" r:id="rId4"/>
    <p:sldId id="275" r:id="rId5"/>
    <p:sldId id="267" r:id="rId6"/>
    <p:sldId id="276" r:id="rId7"/>
    <p:sldId id="277" r:id="rId8"/>
    <p:sldId id="278" r:id="rId9"/>
    <p:sldId id="279" r:id="rId10"/>
    <p:sldId id="280" r:id="rId11"/>
    <p:sldId id="282" r:id="rId12"/>
    <p:sldId id="283" r:id="rId13"/>
    <p:sldId id="284" r:id="rId14"/>
    <p:sldId id="285" r:id="rId15"/>
    <p:sldId id="286" r:id="rId16"/>
    <p:sldId id="287" r:id="rId17"/>
    <p:sldId id="292" r:id="rId18"/>
    <p:sldId id="290" r:id="rId19"/>
    <p:sldId id="288" r:id="rId20"/>
    <p:sldId id="294" r:id="rId21"/>
    <p:sldId id="291" r:id="rId22"/>
    <p:sldId id="295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C74"/>
    <a:srgbClr val="88333D"/>
    <a:srgbClr val="EE4186"/>
    <a:srgbClr val="00C0F3"/>
    <a:srgbClr val="2D6B9E"/>
    <a:srgbClr val="C0ECFF"/>
    <a:srgbClr val="DF7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4" autoAdjust="0"/>
    <p:restoredTop sz="94707"/>
  </p:normalViewPr>
  <p:slideViewPr>
    <p:cSldViewPr snapToGrid="0">
      <p:cViewPr>
        <p:scale>
          <a:sx n="50" d="100"/>
          <a:sy n="50" d="100"/>
        </p:scale>
        <p:origin x="152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st.PC\Dropbox\spsp%20climate%20survey\overview%20of%20results\SPSPClimateSurvey_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west.PC\Downloads\SPSPFigur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est.PC\Downloads\SPSP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ssa\Dropbox\spsp%20climate%20survey\overview%20of%20results\gender%20graphs%20tal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feedback!$A$9:$A$12</c:f>
              <c:strCache>
                <c:ptCount val="4"/>
                <c:pt idx="0">
                  <c:v>PsychMAP</c:v>
                </c:pt>
                <c:pt idx="1">
                  <c:v>PsychMethods</c:v>
                </c:pt>
                <c:pt idx="2">
                  <c:v>ISCON</c:v>
                </c:pt>
                <c:pt idx="3">
                  <c:v>Other</c:v>
                </c:pt>
              </c:strCache>
            </c:strRef>
          </c:cat>
          <c:val>
            <c:numRef>
              <c:f>feedback!$B$9:$B$12</c:f>
              <c:numCache>
                <c:formatCode>General</c:formatCode>
                <c:ptCount val="4"/>
                <c:pt idx="0">
                  <c:v>311</c:v>
                </c:pt>
                <c:pt idx="1">
                  <c:v>213</c:v>
                </c:pt>
                <c:pt idx="2">
                  <c:v>192</c:v>
                </c:pt>
                <c:pt idx="3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095216"/>
        <c:axId val="1022099568"/>
      </c:barChart>
      <c:catAx>
        <c:axId val="10220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99568"/>
        <c:crosses val="autoZero"/>
        <c:auto val="1"/>
        <c:lblAlgn val="ctr"/>
        <c:lblOffset val="100"/>
        <c:noMultiLvlLbl val="0"/>
      </c:catAx>
      <c:valAx>
        <c:axId val="102209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9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Sheet2!$B$6:$E$6</c:f>
              <c:strCache>
                <c:ptCount val="4"/>
                <c:pt idx="0">
                  <c:v>Treated with respect</c:v>
                </c:pt>
                <c:pt idx="1">
                  <c:v>Seen others treated with respect</c:v>
                </c:pt>
                <c:pt idx="2">
                  <c:v>Felt personally attacked</c:v>
                </c:pt>
                <c:pt idx="3">
                  <c:v>Seen others personally attacked</c:v>
                </c:pt>
              </c:strCache>
            </c:strRef>
          </c:cat>
          <c:val>
            <c:numRef>
              <c:f>Sheet2!$B$7:$E$7</c:f>
              <c:numCache>
                <c:formatCode>General</c:formatCode>
                <c:ptCount val="4"/>
                <c:pt idx="0">
                  <c:v>5.35</c:v>
                </c:pt>
                <c:pt idx="1">
                  <c:v>4.41</c:v>
                </c:pt>
                <c:pt idx="2">
                  <c:v>2.34</c:v>
                </c:pt>
                <c:pt idx="3">
                  <c:v>4.32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Sheet2!$B$6:$E$6</c:f>
              <c:strCache>
                <c:ptCount val="4"/>
                <c:pt idx="0">
                  <c:v>Treated with respect</c:v>
                </c:pt>
                <c:pt idx="1">
                  <c:v>Seen others treated with respect</c:v>
                </c:pt>
                <c:pt idx="2">
                  <c:v>Felt personally attacked</c:v>
                </c:pt>
                <c:pt idx="3">
                  <c:v>Seen others personally attacked</c:v>
                </c:pt>
              </c:strCache>
            </c:strRef>
          </c:cat>
          <c:val>
            <c:numRef>
              <c:f>Sheet2!$B$8:$E$8</c:f>
              <c:numCache>
                <c:formatCode>General</c:formatCode>
                <c:ptCount val="4"/>
                <c:pt idx="0">
                  <c:v>5.31</c:v>
                </c:pt>
                <c:pt idx="1">
                  <c:v>4.1500000000000004</c:v>
                </c:pt>
                <c:pt idx="2">
                  <c:v>1.69</c:v>
                </c:pt>
                <c:pt idx="3">
                  <c:v>4.49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094128"/>
        <c:axId val="1022923200"/>
      </c:barChart>
      <c:catAx>
        <c:axId val="10220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923200"/>
        <c:crosses val="autoZero"/>
        <c:auto val="1"/>
        <c:lblAlgn val="ctr"/>
        <c:lblOffset val="100"/>
        <c:noMultiLvlLbl val="0"/>
      </c:catAx>
      <c:valAx>
        <c:axId val="102292320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9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0"/>
              <a:t>Career</a:t>
            </a:r>
            <a:r>
              <a:rPr lang="en-US" sz="1400" b="0" baseline="0"/>
              <a:t> Stage</a:t>
            </a:r>
            <a:endParaRPr lang="en-US" sz="1400" b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/>
              </a:solidFill>
            </c:spPr>
          </c:dPt>
          <c:dPt>
            <c:idx val="1"/>
            <c:bubble3D val="0"/>
            <c:spPr>
              <a:solidFill>
                <a:srgbClr val="ED7D31"/>
              </a:solidFill>
            </c:spPr>
          </c:dPt>
          <c:dPt>
            <c:idx val="2"/>
            <c:bubble3D val="0"/>
            <c:spPr>
              <a:solidFill>
                <a:srgbClr val="A5A5A5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4472C4"/>
              </a:solidFill>
            </c:spPr>
          </c:dPt>
          <c:dPt>
            <c:idx val="5"/>
            <c:bubble3D val="0"/>
            <c:spPr>
              <a:solidFill>
                <a:srgbClr val="70AD47"/>
              </a:solidFill>
            </c:spPr>
          </c:dPt>
          <c:cat>
            <c:strRef>
              <c:f>Sheet1!$A$18:$A$23</c:f>
              <c:strCache>
                <c:ptCount val="6"/>
                <c:pt idx="0">
                  <c:v>Pre graduate school</c:v>
                </c:pt>
                <c:pt idx="1">
                  <c:v>Phd student</c:v>
                </c:pt>
                <c:pt idx="2">
                  <c:v>Post doctorate</c:v>
                </c:pt>
                <c:pt idx="3">
                  <c:v>Untenured faculty</c:v>
                </c:pt>
                <c:pt idx="4">
                  <c:v>Tenured faculty</c:v>
                </c:pt>
                <c:pt idx="5">
                  <c:v>Industry/Other</c:v>
                </c:pt>
              </c:strCache>
            </c:strRef>
          </c:cat>
          <c:val>
            <c:numRef>
              <c:f>Sheet1!$B$18:$B$23</c:f>
              <c:numCache>
                <c:formatCode>General</c:formatCode>
                <c:ptCount val="6"/>
                <c:pt idx="0">
                  <c:v>7.1</c:v>
                </c:pt>
                <c:pt idx="1">
                  <c:v>28.9</c:v>
                </c:pt>
                <c:pt idx="2">
                  <c:v>7.1</c:v>
                </c:pt>
                <c:pt idx="3">
                  <c:v>20.9</c:v>
                </c:pt>
                <c:pt idx="4">
                  <c:v>30.7</c:v>
                </c:pt>
                <c:pt idx="5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</c:spPr>
    </c:plotArea>
    <c:legend>
      <c:legendPos val="b"/>
      <c:layout/>
      <c:overlay val="0"/>
      <c:txPr>
        <a:bodyPr/>
        <a:lstStyle/>
        <a:p>
          <a:pPr lvl="0">
            <a:defRPr sz="1200"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gender!$A$3:$A$7</c:f>
              <c:strCache>
                <c:ptCount val="5"/>
                <c:pt idx="0">
                  <c:v>Male</c:v>
                </c:pt>
                <c:pt idx="1">
                  <c:v>Female</c:v>
                </c:pt>
                <c:pt idx="2">
                  <c:v>Gender nonconforming</c:v>
                </c:pt>
                <c:pt idx="3">
                  <c:v>Prefer not to say</c:v>
                </c:pt>
                <c:pt idx="4">
                  <c:v>Other</c:v>
                </c:pt>
              </c:strCache>
            </c:strRef>
          </c:cat>
          <c:val>
            <c:numRef>
              <c:f>gender!$B$3:$B$7</c:f>
              <c:numCache>
                <c:formatCode>General</c:formatCode>
                <c:ptCount val="5"/>
                <c:pt idx="0">
                  <c:v>200</c:v>
                </c:pt>
                <c:pt idx="1">
                  <c:v>248</c:v>
                </c:pt>
                <c:pt idx="2">
                  <c:v>2</c:v>
                </c:pt>
                <c:pt idx="3">
                  <c:v>19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lvl="0">
              <a:defRPr sz="1400" b="0" i="0">
                <a:solidFill>
                  <a:srgbClr val="595959"/>
                </a:solidFill>
              </a:defRPr>
            </a:pPr>
            <a:r>
              <a:rPr lang="en-US"/>
              <a:t>Race/Ethnicity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B9BD5"/>
              </a:solidFill>
            </c:spPr>
          </c:dPt>
          <c:dPt>
            <c:idx val="1"/>
            <c:bubble3D val="0"/>
            <c:spPr>
              <a:solidFill>
                <a:srgbClr val="ED7D31"/>
              </a:solidFill>
            </c:spPr>
          </c:dPt>
          <c:dPt>
            <c:idx val="2"/>
            <c:bubble3D val="0"/>
            <c:spPr>
              <a:solidFill>
                <a:srgbClr val="A5A5A5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4472C4"/>
              </a:solidFill>
            </c:spPr>
          </c:dPt>
          <c:dPt>
            <c:idx val="5"/>
            <c:bubble3D val="0"/>
            <c:spPr>
              <a:solidFill>
                <a:srgbClr val="70AD47"/>
              </a:solidFill>
            </c:spPr>
          </c:dPt>
          <c:dPt>
            <c:idx val="6"/>
            <c:bubble3D val="0"/>
            <c:spPr>
              <a:solidFill>
                <a:srgbClr val="243E55"/>
              </a:solidFill>
            </c:spPr>
          </c:dPt>
          <c:cat>
            <c:strRef>
              <c:f>Sheet1!$A$1:$A$7</c:f>
              <c:strCache>
                <c:ptCount val="7"/>
                <c:pt idx="0">
                  <c:v>White/Caucasian </c:v>
                </c:pt>
                <c:pt idx="1">
                  <c:v>Hispanic/Latino(a)</c:v>
                </c:pt>
                <c:pt idx="2">
                  <c:v>Native American/Alaska Native</c:v>
                </c:pt>
                <c:pt idx="3">
                  <c:v>Black/African American</c:v>
                </c:pt>
                <c:pt idx="4">
                  <c:v>Asian/Asian American</c:v>
                </c:pt>
                <c:pt idx="5">
                  <c:v>Other</c:v>
                </c:pt>
                <c:pt idx="6">
                  <c:v>Multiracial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82.5</c:v>
                </c:pt>
                <c:pt idx="1">
                  <c:v>2.7</c:v>
                </c:pt>
                <c:pt idx="2">
                  <c:v>0.8</c:v>
                </c:pt>
                <c:pt idx="3">
                  <c:v>1.9</c:v>
                </c:pt>
                <c:pt idx="4">
                  <c:v>5.4</c:v>
                </c:pt>
                <c:pt idx="5">
                  <c:v>2.7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</c:spPr>
    </c:plotArea>
    <c:legend>
      <c:legendPos val="b"/>
      <c:layout>
        <c:manualLayout>
          <c:xMode val="edge"/>
          <c:yMode val="edge"/>
          <c:x val="8.1844733595957189E-2"/>
          <c:y val="0.67030606643303381"/>
          <c:w val="0.831257013250567"/>
          <c:h val="0.31785065281033903"/>
        </c:manualLayout>
      </c:layout>
      <c:overlay val="0"/>
      <c:txPr>
        <a:bodyPr/>
        <a:lstStyle/>
        <a:p>
          <a:pPr lvl="0">
            <a:defRPr sz="1200"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zero"/>
    <c:showDLblsOverMax val="1"/>
  </c:chart>
  <c:spPr>
    <a:solidFill>
      <a:srgbClr val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416264117887271E-2"/>
          <c:y val="0.10252456200390068"/>
          <c:w val="0.95858373588211276"/>
          <c:h val="0.76256964910473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'C:\Users\Kim\Desktop\[SPSPClimateSurvey_Figures.xlsx]Sheet1'!$B$142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'C:\Users\Kim\Desktop\[SPSPClimateSurvey_Figures.xlsx]Sheet1'!$A$143:$A$153</c:f>
              <c:strCache>
                <c:ptCount val="11"/>
                <c:pt idx="0">
                  <c:v>Read about new research findings</c:v>
                </c:pt>
                <c:pt idx="1">
                  <c:v>Share new research findings</c:v>
                </c:pt>
                <c:pt idx="2">
                  <c:v>Learn about new methods</c:v>
                </c:pt>
                <c:pt idx="3">
                  <c:v>Share things about methods</c:v>
                </c:pt>
                <c:pt idx="4">
                  <c:v>learn about job opportunities</c:v>
                </c:pt>
                <c:pt idx="5">
                  <c:v>Share job opportunities</c:v>
                </c:pt>
                <c:pt idx="6">
                  <c:v>Learn academic gossip</c:v>
                </c:pt>
                <c:pt idx="7">
                  <c:v>Discuss issues related to method and statistics</c:v>
                </c:pt>
                <c:pt idx="8">
                  <c:v>Discuss on-going controversies with smaller groups of friends</c:v>
                </c:pt>
                <c:pt idx="9">
                  <c:v>Discuss on-going controversies with larger and open Facebook groups</c:v>
                </c:pt>
                <c:pt idx="10">
                  <c:v>Other</c:v>
                </c:pt>
              </c:strCache>
            </c:strRef>
          </c:cat>
          <c:val>
            <c:numRef>
              <c:f>'C:\Users\Kim\Desktop\[SPSPClimateSurvey_Figures.xlsx]Sheet1'!$B$143:$B$153</c:f>
              <c:numCache>
                <c:formatCode>General</c:formatCode>
                <c:ptCount val="11"/>
                <c:pt idx="0">
                  <c:v>0.85629999999999995</c:v>
                </c:pt>
                <c:pt idx="1">
                  <c:v>0.4617</c:v>
                </c:pt>
                <c:pt idx="2">
                  <c:v>0.5766</c:v>
                </c:pt>
                <c:pt idx="3">
                  <c:v>0.25669999999999998</c:v>
                </c:pt>
                <c:pt idx="4">
                  <c:v>0.3276</c:v>
                </c:pt>
                <c:pt idx="5">
                  <c:v>0.18770000000000001</c:v>
                </c:pt>
                <c:pt idx="6">
                  <c:v>0.57279999999999998</c:v>
                </c:pt>
                <c:pt idx="7">
                  <c:v>0.46739999999999998</c:v>
                </c:pt>
                <c:pt idx="8">
                  <c:v>0.36399999999999999</c:v>
                </c:pt>
                <c:pt idx="9">
                  <c:v>0.36399999999999999</c:v>
                </c:pt>
                <c:pt idx="10">
                  <c:v>8.6199999999999999E-2</c:v>
                </c:pt>
              </c:numCache>
            </c:numRef>
          </c:val>
        </c:ser>
        <c:ser>
          <c:idx val="1"/>
          <c:order val="1"/>
          <c:tx>
            <c:strRef>
              <c:f>'C:\Users\Kim\Desktop\[SPSPClimateSurvey_Figures.xlsx]Sheet1'!$C$142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'C:\Users\Kim\Desktop\[SPSPClimateSurvey_Figures.xlsx]Sheet1'!$A$143:$A$153</c:f>
              <c:strCache>
                <c:ptCount val="11"/>
                <c:pt idx="0">
                  <c:v>Read about new research findings</c:v>
                </c:pt>
                <c:pt idx="1">
                  <c:v>Share new research findings</c:v>
                </c:pt>
                <c:pt idx="2">
                  <c:v>Learn about new methods</c:v>
                </c:pt>
                <c:pt idx="3">
                  <c:v>Share things about methods</c:v>
                </c:pt>
                <c:pt idx="4">
                  <c:v>learn about job opportunities</c:v>
                </c:pt>
                <c:pt idx="5">
                  <c:v>Share job opportunities</c:v>
                </c:pt>
                <c:pt idx="6">
                  <c:v>Learn academic gossip</c:v>
                </c:pt>
                <c:pt idx="7">
                  <c:v>Discuss issues related to method and statistics</c:v>
                </c:pt>
                <c:pt idx="8">
                  <c:v>Discuss on-going controversies with smaller groups of friends</c:v>
                </c:pt>
                <c:pt idx="9">
                  <c:v>Discuss on-going controversies with larger and open Facebook groups</c:v>
                </c:pt>
                <c:pt idx="10">
                  <c:v>Other</c:v>
                </c:pt>
              </c:strCache>
            </c:strRef>
          </c:cat>
          <c:val>
            <c:numRef>
              <c:f>'C:\Users\Kim\Desktop\[SPSPClimateSurvey_Figures.xlsx]Sheet1'!$C$143:$C$153</c:f>
              <c:numCache>
                <c:formatCode>General</c:formatCode>
                <c:ptCount val="11"/>
                <c:pt idx="0">
                  <c:v>0.92310000000000003</c:v>
                </c:pt>
                <c:pt idx="1">
                  <c:v>0.6421</c:v>
                </c:pt>
                <c:pt idx="2">
                  <c:v>0.65890000000000004</c:v>
                </c:pt>
                <c:pt idx="3">
                  <c:v>0.46489999999999998</c:v>
                </c:pt>
                <c:pt idx="4">
                  <c:v>0.37459999999999999</c:v>
                </c:pt>
                <c:pt idx="5">
                  <c:v>0.22070000000000001</c:v>
                </c:pt>
                <c:pt idx="6">
                  <c:v>0.58189999999999997</c:v>
                </c:pt>
                <c:pt idx="7">
                  <c:v>0.45150000000000001</c:v>
                </c:pt>
                <c:pt idx="8">
                  <c:v>0.25750000000000001</c:v>
                </c:pt>
                <c:pt idx="9">
                  <c:v>0.3211</c:v>
                </c:pt>
                <c:pt idx="10">
                  <c:v>5.0200000000000002E-2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7975136"/>
        <c:axId val="1017975680"/>
      </c:barChart>
      <c:catAx>
        <c:axId val="101797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975680"/>
        <c:crosses val="autoZero"/>
        <c:auto val="1"/>
        <c:lblAlgn val="ctr"/>
        <c:lblOffset val="100"/>
        <c:noMultiLvlLbl val="0"/>
      </c:catAx>
      <c:valAx>
        <c:axId val="101797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97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'C:\Users\Kim\Desktop\[SPSPClimateSurvey_Figures.xlsx]Sheet1'!$B$158</c:f>
              <c:strCache>
                <c:ptCount val="1"/>
                <c:pt idx="0">
                  <c:v>PsychMap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'C:\Users\Kim\Desktop\[SPSPClimateSurvey_Figures.xlsx]Sheet1'!$A$159:$A$164</c:f>
              <c:strCache>
                <c:ptCount val="6"/>
                <c:pt idx="0">
                  <c:v>To learn about research</c:v>
                </c:pt>
                <c:pt idx="1">
                  <c:v>To increase the presentation of people who belong to my group (e.g. racial, gender, topic area in psychology)</c:v>
                </c:pt>
                <c:pt idx="2">
                  <c:v>For social networking</c:v>
                </c:pt>
                <c:pt idx="3">
                  <c:v>To disseminate research</c:v>
                </c:pt>
                <c:pt idx="4">
                  <c:v>For service</c:v>
                </c:pt>
                <c:pt idx="5">
                  <c:v>Other</c:v>
                </c:pt>
              </c:strCache>
            </c:strRef>
          </c:cat>
          <c:val>
            <c:numRef>
              <c:f>'C:\Users\Kim\Desktop\[SPSPClimateSurvey_Figures.xlsx]Sheet1'!$B$159:$B$164</c:f>
              <c:numCache>
                <c:formatCode>General</c:formatCode>
                <c:ptCount val="6"/>
                <c:pt idx="0">
                  <c:v>0.62280000000000002</c:v>
                </c:pt>
                <c:pt idx="1">
                  <c:v>0.26950000000000002</c:v>
                </c:pt>
                <c:pt idx="2">
                  <c:v>0.2455</c:v>
                </c:pt>
                <c:pt idx="3">
                  <c:v>0.19159999999999999</c:v>
                </c:pt>
                <c:pt idx="4">
                  <c:v>0.16170000000000001</c:v>
                </c:pt>
                <c:pt idx="5">
                  <c:v>0.23350000000000001</c:v>
                </c:pt>
              </c:numCache>
            </c:numRef>
          </c:val>
        </c:ser>
        <c:ser>
          <c:idx val="1"/>
          <c:order val="1"/>
          <c:tx>
            <c:strRef>
              <c:f>'C:\Users\Kim\Desktop\[SPSPClimateSurvey_Figures.xlsx]Sheet1'!$C$158</c:f>
              <c:strCache>
                <c:ptCount val="1"/>
                <c:pt idx="0">
                  <c:v>PsychMethods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'C:\Users\Kim\Desktop\[SPSPClimateSurvey_Figures.xlsx]Sheet1'!$A$159:$A$164</c:f>
              <c:strCache>
                <c:ptCount val="6"/>
                <c:pt idx="0">
                  <c:v>To learn about research</c:v>
                </c:pt>
                <c:pt idx="1">
                  <c:v>To increase the presentation of people who belong to my group (e.g. racial, gender, topic area in psychology)</c:v>
                </c:pt>
                <c:pt idx="2">
                  <c:v>For social networking</c:v>
                </c:pt>
                <c:pt idx="3">
                  <c:v>To disseminate research</c:v>
                </c:pt>
                <c:pt idx="4">
                  <c:v>For service</c:v>
                </c:pt>
                <c:pt idx="5">
                  <c:v>Other</c:v>
                </c:pt>
              </c:strCache>
            </c:strRef>
          </c:cat>
          <c:val>
            <c:numRef>
              <c:f>'C:\Users\Kim\Desktop\[SPSPClimateSurvey_Figures.xlsx]Sheet1'!$C$159:$C$164</c:f>
              <c:numCache>
                <c:formatCode>General</c:formatCode>
                <c:ptCount val="6"/>
                <c:pt idx="0">
                  <c:v>0.69230000000000003</c:v>
                </c:pt>
                <c:pt idx="1">
                  <c:v>0.17949999999999999</c:v>
                </c:pt>
                <c:pt idx="2">
                  <c:v>0.24360000000000001</c:v>
                </c:pt>
                <c:pt idx="3">
                  <c:v>0.24360000000000001</c:v>
                </c:pt>
                <c:pt idx="4">
                  <c:v>0.15379999999999999</c:v>
                </c:pt>
                <c:pt idx="5">
                  <c:v>0.21790000000000001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7979488"/>
        <c:axId val="1017973504"/>
      </c:barChart>
      <c:catAx>
        <c:axId val="10179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973504"/>
        <c:crosses val="autoZero"/>
        <c:auto val="1"/>
        <c:lblAlgn val="ctr"/>
        <c:lblOffset val="100"/>
        <c:noMultiLvlLbl val="0"/>
      </c:catAx>
      <c:valAx>
        <c:axId val="1017973504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9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Sheet1!$B$43</c:f>
              <c:strCache>
                <c:ptCount val="1"/>
                <c:pt idx="0">
                  <c:v>PsychMAP</c:v>
                </c:pt>
              </c:strCache>
            </c:strRef>
          </c:tx>
          <c:spPr>
            <a:solidFill>
              <a:srgbClr val="5B9BD5"/>
            </a:solidFill>
          </c:spPr>
          <c:invertIfNegative val="1"/>
          <c:cat>
            <c:strRef>
              <c:f>Sheet1!$A$44:$A$49</c:f>
              <c:strCache>
                <c:ptCount val="6"/>
                <c:pt idx="0">
                  <c:v>Not enough interest</c:v>
                </c:pt>
                <c:pt idx="1">
                  <c:v>Not enough time</c:v>
                </c:pt>
                <c:pt idx="2">
                  <c:v>My opinion was asserted by someone else already</c:v>
                </c:pt>
                <c:pt idx="3">
                  <c:v>I had concerns about looking competent</c:v>
                </c:pt>
                <c:pt idx="4">
                  <c:v>I had concerns about being likable</c:v>
                </c:pt>
                <c:pt idx="5">
                  <c:v>I had concerns about how the comment might affect my reputation in the field</c:v>
                </c:pt>
              </c:strCache>
            </c:strRef>
          </c:cat>
          <c:val>
            <c:numRef>
              <c:f>Sheet1!$B$44:$B$49</c:f>
              <c:numCache>
                <c:formatCode>General</c:formatCode>
                <c:ptCount val="6"/>
                <c:pt idx="0">
                  <c:v>0.2185</c:v>
                </c:pt>
                <c:pt idx="1">
                  <c:v>0.52959999999999996</c:v>
                </c:pt>
                <c:pt idx="2">
                  <c:v>0.48520000000000002</c:v>
                </c:pt>
                <c:pt idx="3">
                  <c:v>0.51849999999999996</c:v>
                </c:pt>
                <c:pt idx="4">
                  <c:v>0.27779999999999999</c:v>
                </c:pt>
                <c:pt idx="5">
                  <c:v>0.57779999999999998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Sheet1!$C$43</c:f>
              <c:strCache>
                <c:ptCount val="1"/>
                <c:pt idx="0">
                  <c:v>PsychMethods</c:v>
                </c:pt>
              </c:strCache>
            </c:strRef>
          </c:tx>
          <c:spPr>
            <a:solidFill>
              <a:srgbClr val="ED7D31"/>
            </a:solidFill>
          </c:spPr>
          <c:invertIfNegative val="1"/>
          <c:cat>
            <c:strRef>
              <c:f>Sheet1!$A$44:$A$49</c:f>
              <c:strCache>
                <c:ptCount val="6"/>
                <c:pt idx="0">
                  <c:v>Not enough interest</c:v>
                </c:pt>
                <c:pt idx="1">
                  <c:v>Not enough time</c:v>
                </c:pt>
                <c:pt idx="2">
                  <c:v>My opinion was asserted by someone else already</c:v>
                </c:pt>
                <c:pt idx="3">
                  <c:v>I had concerns about looking competent</c:v>
                </c:pt>
                <c:pt idx="4">
                  <c:v>I had concerns about being likable</c:v>
                </c:pt>
                <c:pt idx="5">
                  <c:v>I had concerns about how the comment might affect my reputation in the field</c:v>
                </c:pt>
              </c:strCache>
            </c:strRef>
          </c:cat>
          <c:val>
            <c:numRef>
              <c:f>Sheet1!$C$44:$C$49</c:f>
              <c:numCache>
                <c:formatCode>General</c:formatCode>
                <c:ptCount val="6"/>
                <c:pt idx="0">
                  <c:v>0.33329999999999999</c:v>
                </c:pt>
                <c:pt idx="1">
                  <c:v>0.56140000000000001</c:v>
                </c:pt>
                <c:pt idx="2">
                  <c:v>0.43859999999999999</c:v>
                </c:pt>
                <c:pt idx="3">
                  <c:v>0.5</c:v>
                </c:pt>
                <c:pt idx="4">
                  <c:v>0.23680000000000001</c:v>
                </c:pt>
                <c:pt idx="5">
                  <c:v>0.43859999999999999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094672"/>
        <c:axId val="1022095760"/>
      </c:barChart>
      <c:catAx>
        <c:axId val="1022094672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crossAx val="1022095760"/>
        <c:crosses val="autoZero"/>
        <c:auto val="1"/>
        <c:lblAlgn val="ctr"/>
        <c:lblOffset val="100"/>
        <c:noMultiLvlLbl val="1"/>
      </c:catAx>
      <c:valAx>
        <c:axId val="1022095760"/>
        <c:scaling>
          <c:orientation val="minMax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crossAx val="1022094672"/>
        <c:crosses val="autoZero"/>
        <c:crossBetween val="between"/>
      </c:valAx>
      <c:spPr>
        <a:solidFill>
          <a:srgbClr val="FFFFFF"/>
        </a:solidFill>
      </c:spPr>
    </c:plotArea>
    <c:legend>
      <c:legendPos val="t"/>
      <c:layout/>
      <c:overlay val="0"/>
    </c:legend>
    <c:plotVisOnly val="1"/>
    <c:dispBlanksAs val="zero"/>
    <c:showDLblsOverMax val="1"/>
  </c:chart>
  <c:spPr>
    <a:solidFill>
      <a:srgbClr val="FFFFFF"/>
    </a:solidFill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'helpful for women and men'!$A$2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0.30000000000000004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'helpful for women and men'!$B$1:$C$1</c:f>
              <c:strCache>
                <c:ptCount val="2"/>
                <c:pt idx="0">
                  <c:v>Helps women</c:v>
                </c:pt>
                <c:pt idx="1">
                  <c:v>Helps men</c:v>
                </c:pt>
              </c:strCache>
            </c:strRef>
          </c:cat>
          <c:val>
            <c:numRef>
              <c:f>'helpful for women and men'!$B$2:$C$2</c:f>
              <c:numCache>
                <c:formatCode>General</c:formatCode>
                <c:ptCount val="2"/>
                <c:pt idx="0">
                  <c:v>3.38</c:v>
                </c:pt>
                <c:pt idx="1">
                  <c:v>4.3899999999999997</c:v>
                </c:pt>
              </c:numCache>
            </c:numRef>
          </c:val>
        </c:ser>
        <c:ser>
          <c:idx val="1"/>
          <c:order val="1"/>
          <c:tx>
            <c:strRef>
              <c:f>'helpful for women and men'!$A$3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fixedVal"/>
            <c:noEndCap val="0"/>
            <c:val val="0.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'helpful for women and men'!$B$1:$C$1</c:f>
              <c:strCache>
                <c:ptCount val="2"/>
                <c:pt idx="0">
                  <c:v>Helps women</c:v>
                </c:pt>
                <c:pt idx="1">
                  <c:v>Helps men</c:v>
                </c:pt>
              </c:strCache>
            </c:strRef>
          </c:cat>
          <c:val>
            <c:numRef>
              <c:f>'helpful for women and men'!$B$3:$C$3</c:f>
              <c:numCache>
                <c:formatCode>General</c:formatCode>
                <c:ptCount val="2"/>
                <c:pt idx="0">
                  <c:v>4.08</c:v>
                </c:pt>
                <c:pt idx="1">
                  <c:v>4.6500000000000004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097392"/>
        <c:axId val="1022099024"/>
      </c:barChart>
      <c:catAx>
        <c:axId val="102209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99024"/>
        <c:crosses val="autoZero"/>
        <c:auto val="1"/>
        <c:lblAlgn val="ctr"/>
        <c:lblOffset val="100"/>
        <c:noMultiLvlLbl val="0"/>
      </c:catAx>
      <c:valAx>
        <c:axId val="102209902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9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17277188177568E-2"/>
          <c:y val="3.7926147795899666E-2"/>
          <c:w val="0.92587451025143597"/>
          <c:h val="0.811047129602063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'important place for conversatio'!$A$1:$B$1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'important place for conversatio'!$A$2:$B$2</c:f>
              <c:numCache>
                <c:formatCode>General</c:formatCode>
                <c:ptCount val="2"/>
                <c:pt idx="0">
                  <c:v>5.0199999999999996</c:v>
                </c:pt>
                <c:pt idx="1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7655952"/>
        <c:axId val="1017655408"/>
      </c:barChart>
      <c:catAx>
        <c:axId val="101765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655408"/>
        <c:crosses val="autoZero"/>
        <c:auto val="1"/>
        <c:lblAlgn val="ctr"/>
        <c:lblOffset val="100"/>
        <c:noMultiLvlLbl val="0"/>
      </c:catAx>
      <c:valAx>
        <c:axId val="101765540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765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0.05175</cdr:x>
      <cdr:y>0.01037</cdr:y>
    </cdr:from>
    <cdr:to>
      <cdr:x>0.0523</cdr:x>
      <cdr:y>0.12068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H="1">
          <a:off x="614154" y="55770"/>
          <a:ext cx="6528" cy="59319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0.64511</cdr:x>
      <cdr:y>0.51042</cdr:y>
    </cdr:from>
    <cdr:to>
      <cdr:x>0.70032</cdr:x>
      <cdr:y>0.57656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23146" y="2223369"/>
          <a:ext cx="438411" cy="288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*</a:t>
          </a:r>
        </a:p>
      </cdr:txBody>
    </cdr:sp>
  </cdr:relSizeAnchor>
  <cdr:relSizeAnchor xmlns:cdr="http://schemas.openxmlformats.org/drawingml/2006/chartDrawing">
    <cdr:from>
      <cdr:x>0.41491</cdr:x>
      <cdr:y>0.19858</cdr:y>
    </cdr:from>
    <cdr:to>
      <cdr:x>0.47012</cdr:x>
      <cdr:y>0.26472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95042" y="864991"/>
          <a:ext cx="438411" cy="288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D4D38-D7C1-8143-88E5-7DE68C11F2B2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03A2-0D48-0F43-AB72-13A4FF454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2550-FCD3-4F2C-9F31-D39B8ED7624A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7AE2-BFEE-4967-BC3F-8A6AF76E7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half are totally overlapping between the two 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E7AE2-BFEE-4967-BC3F-8A6AF76E7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see</a:t>
            </a:r>
            <a:r>
              <a:rPr lang="en-US" baseline="0" dirty="0" smtClean="0"/>
              <a:t> gender differences in engagement, ,well perhaps it’s the case as woman female participant put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women feel like they are getting bullied more on social media? </a:t>
            </a:r>
          </a:p>
          <a:p>
            <a:r>
              <a:rPr lang="en-US" dirty="0" smtClean="0"/>
              <a:t>Turns out not to be the case. Men</a:t>
            </a:r>
            <a:r>
              <a:rPr lang="en-US" baseline="0" dirty="0" smtClean="0"/>
              <a:t> and women feel equally like they are getting positive feedback. Men feel more attacked (perhaps </a:t>
            </a:r>
            <a:r>
              <a:rPr lang="en-US" baseline="0" dirty="0" err="1" smtClean="0"/>
              <a:t>beause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thtey</a:t>
            </a:r>
            <a:r>
              <a:rPr lang="en-US" baseline="0" dirty="0" smtClean="0"/>
              <a:t> are more involved)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E7AE2-BFEE-4967-BC3F-8A6AF76E73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7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one gender</a:t>
            </a:r>
            <a:r>
              <a:rPr lang="en-US" baseline="0" dirty="0" smtClean="0"/>
              <a:t> difference: men feel more </a:t>
            </a:r>
            <a:r>
              <a:rPr lang="en-US" baseline="0" dirty="0" err="1" smtClean="0"/>
              <a:t>schedenfreude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5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is</a:t>
            </a:r>
            <a:r>
              <a:rPr lang="en-US" baseline="0" dirty="0" smtClean="0"/>
              <a:t> about 5.6, so once a day for both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is</a:t>
            </a:r>
            <a:r>
              <a:rPr lang="en-US" baseline="0" dirty="0" smtClean="0"/>
              <a:t> less than once a month. So a lot of lurking, not a lot of posting.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click all of the following boxes that apply to how you use Twitter to read about or interact with others about social and personality psychology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</a:t>
            </a:r>
            <a:r>
              <a:rPr lang="en-US" baseline="0" dirty="0" smtClean="0"/>
              <a:t> majority of the findings for variables related to career progress, there are gender differences. There are no race differences, and there are a few career status differences, within early career people (pre grad school) thinking its more useful for career progress than everyone else.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 think it is more helpful</a:t>
            </a:r>
            <a:r>
              <a:rPr lang="en-US" baseline="0" dirty="0" smtClean="0"/>
              <a:t> than women do (for women), but men and women agree on how helpful it is for men, and that it is more helpful for men than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Untentured</a:t>
            </a:r>
            <a:r>
              <a:rPr lang="en-US" dirty="0" smtClean="0"/>
              <a:t> faculty think</a:t>
            </a:r>
            <a:r>
              <a:rPr lang="en-US" baseline="0" dirty="0" smtClean="0"/>
              <a:t> it is significantly more hurtful than anyone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r>
              <a:rPr lang="en-US" baseline="0" dirty="0" smtClean="0"/>
              <a:t> graduate school think it is significantly more helpful than anyone else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3F32F-C7CC-487C-8353-C5AD695C49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2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0" y="3561218"/>
            <a:ext cx="9144000" cy="0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9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1792"/>
            <a:ext cx="10515600" cy="2848708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Symposium Title</a:t>
            </a:r>
            <a:br>
              <a:rPr lang="en-US" dirty="0" smtClean="0"/>
            </a:br>
            <a:r>
              <a:rPr lang="en-US" dirty="0" smtClean="0"/>
              <a:t>Here In This Box With as Many Words as You Need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3739670"/>
            <a:ext cx="10515600" cy="2140430"/>
          </a:xfrm>
          <a:noFill/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Chair Name, PhD</a:t>
            </a:r>
          </a:p>
          <a:p>
            <a:pPr lvl="0"/>
            <a:r>
              <a:rPr lang="en-US" dirty="0" smtClean="0"/>
              <a:t>First Presenter, PhD</a:t>
            </a:r>
          </a:p>
          <a:p>
            <a:pPr lvl="0"/>
            <a:r>
              <a:rPr lang="en-US" dirty="0" smtClean="0"/>
              <a:t>Second Presenter, PhD</a:t>
            </a:r>
          </a:p>
          <a:p>
            <a:pPr lvl="0"/>
            <a:r>
              <a:rPr lang="en-US" dirty="0" smtClean="0"/>
              <a:t>Third Presenter, PhD</a:t>
            </a:r>
          </a:p>
          <a:p>
            <a:pPr lvl="0"/>
            <a:r>
              <a:rPr lang="en-US" dirty="0" smtClean="0"/>
              <a:t>Fourth Presenter, PhD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3608461"/>
            <a:ext cx="10509251" cy="0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9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74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760313"/>
            <a:ext cx="10509251" cy="0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6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95479"/>
            <a:ext cx="10515600" cy="12176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1850" y="4633126"/>
            <a:ext cx="10515601" cy="0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4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strike="noStrike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52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52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825625"/>
            <a:ext cx="0" cy="4105275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22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8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8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7AD4C-B32E-47C9-AFF5-CB28E5F049F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42223-8A54-4396-BD84-B7F9EE15DA6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>
            <a:stCxn id="2" idx="2"/>
          </p:cNvCxnSpPr>
          <p:nvPr userDrawn="1"/>
        </p:nvCxnSpPr>
        <p:spPr>
          <a:xfrm flipH="1">
            <a:off x="6096000" y="1690688"/>
            <a:ext cx="1588" cy="4240212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2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7AD4C-B32E-47C9-AFF5-CB28E5F049F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42223-8A54-4396-BD84-B7F9EE15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7AD4C-B32E-47C9-AFF5-CB28E5F049F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42223-8A54-4396-BD84-B7F9EE15D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7AD4C-B32E-47C9-AFF5-CB28E5F049F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42223-8A54-4396-BD84-B7F9EE15DA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64646" y="457200"/>
            <a:ext cx="0" cy="5411788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0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07AD4C-B32E-47C9-AFF5-CB28E5F049F5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642223-8A54-4396-BD84-B7F9EE15DA6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964646" y="457200"/>
            <a:ext cx="0" cy="5411788"/>
          </a:xfrm>
          <a:prstGeom prst="line">
            <a:avLst/>
          </a:prstGeom>
          <a:ln w="38100">
            <a:solidFill>
              <a:srgbClr val="2C7C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5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9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we DO Post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659385"/>
              </p:ext>
            </p:extLst>
          </p:nvPr>
        </p:nvGraphicFramePr>
        <p:xfrm>
          <a:off x="1251857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340428" y="2245859"/>
            <a:ext cx="0" cy="7912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037114"/>
            <a:ext cx="12518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Percentage of people who checked this item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1634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180694"/>
              </p:ext>
            </p:extLst>
          </p:nvPr>
        </p:nvGraphicFramePr>
        <p:xfrm>
          <a:off x="1898792" y="995820"/>
          <a:ext cx="8059400" cy="499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69310" y="9597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Why we DON’T Post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829" y="3113314"/>
            <a:ext cx="181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Percentage of total N </a:t>
            </a:r>
            <a:r>
              <a:rPr lang="en-US" dirty="0" smtClean="0"/>
              <a:t>who checked this item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73941" y="1421541"/>
            <a:ext cx="0" cy="7912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356196" y="1299846"/>
            <a:ext cx="0" cy="7912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559463" y="1436574"/>
            <a:ext cx="0" cy="7912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people think social media is helpful or hurtful to their careers?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To </a:t>
            </a:r>
            <a:r>
              <a:rPr lang="en-US" sz="3100" dirty="0"/>
              <a:t>what extent do you think engaging in conversations on social media platforms </a:t>
            </a:r>
            <a:r>
              <a:rPr lang="en-US" sz="3100" dirty="0" smtClean="0"/>
              <a:t>is helpful/hurtful for your OWN career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42" y="1805384"/>
            <a:ext cx="6839094" cy="4110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9130" y="2693282"/>
            <a:ext cx="42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448" y="3062614"/>
            <a:ext cx="192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 = not at all 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7 = very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9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To what extent do you think engaging in conversations on social media platforms is HELPFUL for</a:t>
            </a:r>
            <a:r>
              <a:rPr lang="en-US" sz="2800" b="1" dirty="0"/>
              <a:t> </a:t>
            </a:r>
            <a:r>
              <a:rPr lang="en-US" sz="2800" b="1" dirty="0" smtClean="0"/>
              <a:t>women </a:t>
            </a:r>
            <a:r>
              <a:rPr lang="en-US" sz="2800" dirty="0" smtClean="0"/>
              <a:t>and </a:t>
            </a:r>
            <a:r>
              <a:rPr lang="en-US" sz="2800" b="1" dirty="0" smtClean="0"/>
              <a:t>men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57810" y="2536521"/>
            <a:ext cx="77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43840" y="2830696"/>
            <a:ext cx="192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 = not at all 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7 = </a:t>
            </a:r>
            <a:r>
              <a:rPr lang="en-US" smtClean="0"/>
              <a:t>vsery</a:t>
            </a:r>
            <a:r>
              <a:rPr lang="en-US" dirty="0" smtClean="0"/>
              <a:t> much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21889"/>
              </p:ext>
            </p:extLst>
          </p:nvPr>
        </p:nvGraphicFramePr>
        <p:xfrm>
          <a:off x="2175352" y="1690688"/>
          <a:ext cx="7676367" cy="408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54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To what extent do you think engaging in conversations on social media platforms </a:t>
            </a:r>
            <a:r>
              <a:rPr lang="en-US" sz="3200" dirty="0" smtClean="0"/>
              <a:t>is HURTFUL for your own career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160740" y="1472527"/>
            <a:ext cx="7491413" cy="450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677" y="3864279"/>
            <a:ext cx="192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 = not at all 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7 = very much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18964" y="5260693"/>
            <a:ext cx="1020871" cy="713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To what extent do you think engaging in conversations on social media platforms is </a:t>
            </a:r>
            <a:r>
              <a:rPr lang="en-US" sz="3600" dirty="0" smtClean="0"/>
              <a:t>HELPFUL for</a:t>
            </a:r>
            <a:r>
              <a:rPr lang="en-US" sz="3600" b="1" dirty="0" smtClean="0"/>
              <a:t> junior scholars</a:t>
            </a:r>
            <a:endParaRPr lang="en-US"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348631" y="1843669"/>
            <a:ext cx="6578880" cy="3958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74723" y="5156240"/>
            <a:ext cx="1020871" cy="713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5677" y="3864279"/>
            <a:ext cx="192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1 = not at all 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7 = very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7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</a:t>
            </a:r>
            <a:r>
              <a:rPr lang="en-US" dirty="0" smtClean="0"/>
              <a:t>media is </a:t>
            </a:r>
            <a:r>
              <a:rPr lang="en-US" dirty="0" smtClean="0"/>
              <a:t>an important place for scientific conversations to take place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111826"/>
              </p:ext>
            </p:extLst>
          </p:nvPr>
        </p:nvGraphicFramePr>
        <p:xfrm>
          <a:off x="838200" y="1825625"/>
          <a:ext cx="10515600" cy="408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6865" y="2774515"/>
            <a:ext cx="50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4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“I just don’t have time for this </a:t>
            </a:r>
            <a:r>
              <a:rPr lang="en-US" dirty="0" err="1" smtClean="0"/>
              <a:t>sh</a:t>
            </a:r>
            <a:r>
              <a:rPr lang="en-US" dirty="0" smtClean="0"/>
              <a:t>*t!”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Anonymous female participant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7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type of feedback we receive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18" y="3385820"/>
            <a:ext cx="1587500" cy="238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2" y="673448"/>
            <a:ext cx="1667188" cy="222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318" y="673448"/>
            <a:ext cx="1870523" cy="280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09" y="3719952"/>
            <a:ext cx="1905000" cy="185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20" y="673448"/>
            <a:ext cx="2148840" cy="214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1560" y="3016488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Wendy Wood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792" y="3106641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Diane Mackie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76460" y="3657600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Linda </a:t>
            </a:r>
            <a:r>
              <a:rPr lang="en-US" dirty="0" err="1" smtClean="0"/>
              <a:t>Skitka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80458" y="5013960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Eli </a:t>
            </a:r>
            <a:r>
              <a:rPr lang="en-US" dirty="0" err="1" smtClean="0"/>
              <a:t>Finkel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58156" y="4647052"/>
            <a:ext cx="15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Sanjay Srivastava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7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870063"/>
              </p:ext>
            </p:extLst>
          </p:nvPr>
        </p:nvGraphicFramePr>
        <p:xfrm>
          <a:off x="2091846" y="983294"/>
          <a:ext cx="7941502" cy="43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791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emotions we feel….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78093"/>
            <a:ext cx="10515600" cy="42464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47797" y="3338186"/>
            <a:ext cx="12526" cy="820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18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feeling personally attacked and seeing others being attacked both significantly </a:t>
            </a:r>
            <a:r>
              <a:rPr lang="en-US" dirty="0" smtClean="0"/>
              <a:t>predict </a:t>
            </a:r>
            <a:r>
              <a:rPr lang="en-US" dirty="0"/>
              <a:t>feeling disengaged from the field, the effect size for seeing </a:t>
            </a:r>
            <a:r>
              <a:rPr lang="en-US" i="1" dirty="0"/>
              <a:t>others </a:t>
            </a:r>
            <a:r>
              <a:rPr lang="en-US" dirty="0"/>
              <a:t>attacked is twice </a:t>
            </a:r>
            <a:r>
              <a:rPr lang="en-US" dirty="0" smtClean="0"/>
              <a:t>the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18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it’s time to hear from the panel!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6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Survey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launched September 22, 2016 </a:t>
            </a:r>
          </a:p>
          <a:p>
            <a:r>
              <a:rPr lang="en-US" dirty="0" smtClean="0"/>
              <a:t>730 people responded </a:t>
            </a:r>
          </a:p>
          <a:p>
            <a:r>
              <a:rPr lang="en-US" dirty="0" smtClean="0"/>
              <a:t>450 people use social media for scientific reasons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15619"/>
              </p:ext>
            </p:extLst>
          </p:nvPr>
        </p:nvGraphicFramePr>
        <p:xfrm>
          <a:off x="2450926" y="1058450"/>
          <a:ext cx="6830860" cy="433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0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993694"/>
              </p:ext>
            </p:extLst>
          </p:nvPr>
        </p:nvGraphicFramePr>
        <p:xfrm>
          <a:off x="6822379" y="359228"/>
          <a:ext cx="4156683" cy="267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38121"/>
              </p:ext>
            </p:extLst>
          </p:nvPr>
        </p:nvGraphicFramePr>
        <p:xfrm>
          <a:off x="3866980" y="3103385"/>
          <a:ext cx="4240306" cy="2604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938637"/>
              </p:ext>
            </p:extLst>
          </p:nvPr>
        </p:nvGraphicFramePr>
        <p:xfrm>
          <a:off x="254714" y="359228"/>
          <a:ext cx="5026200" cy="321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14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076" y="445624"/>
            <a:ext cx="7606508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511" y="1131352"/>
            <a:ext cx="139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r>
              <a:rPr lang="en-US" sz="1400" dirty="0" smtClean="0"/>
              <a:t> = more than once a day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94385" y="3967035"/>
            <a:ext cx="111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= never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28392" y="5108225"/>
            <a:ext cx="668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significant differences by career stage, or racial (majority/minority)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0182" y="1654572"/>
            <a:ext cx="34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5319" y="1597607"/>
            <a:ext cx="34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5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978" y="1319690"/>
            <a:ext cx="139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</a:t>
            </a:r>
            <a:r>
              <a:rPr lang="en-US" sz="1400" dirty="0" smtClean="0"/>
              <a:t> = more than once a day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8961" y="3815386"/>
            <a:ext cx="111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= never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68553" y="2864636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20" y="3630720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5245" y="5196428"/>
            <a:ext cx="668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significant differences by career stage, or racial (majority/minority) status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03" y="487196"/>
            <a:ext cx="7238311" cy="475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6823" y="3455731"/>
            <a:ext cx="34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35830" y="3233968"/>
            <a:ext cx="34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96325" y="2864636"/>
            <a:ext cx="34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878132"/>
              </p:ext>
            </p:extLst>
          </p:nvPr>
        </p:nvGraphicFramePr>
        <p:xfrm>
          <a:off x="206681" y="403219"/>
          <a:ext cx="11868409" cy="537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3156560" y="1089764"/>
            <a:ext cx="6262" cy="638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164889" y="1258866"/>
            <a:ext cx="6262" cy="638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1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4543</TotalTime>
  <Words>578</Words>
  <Application>Microsoft Office PowerPoint</Application>
  <PresentationFormat>Widescreen</PresentationFormat>
  <Paragraphs>86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Climate Survey Results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DO Post</vt:lpstr>
      <vt:lpstr>Why we DON’T Post</vt:lpstr>
      <vt:lpstr>Do people think social media is helpful or hurtful to their careers?</vt:lpstr>
      <vt:lpstr>    To what extent do you think engaging in conversations on social media platforms is helpful/hurtful for your OWN career </vt:lpstr>
      <vt:lpstr>To what extent do you think engaging in conversations on social media platforms is HELPFUL for women and men </vt:lpstr>
      <vt:lpstr>To what extent do you think engaging in conversations on social media platforms is HURTFUL for your own career  </vt:lpstr>
      <vt:lpstr>To what extent do you think engaging in conversations on social media platforms is HELPFUL for junior scholars</vt:lpstr>
      <vt:lpstr>Social media is an important place for scientific conversations to take place</vt:lpstr>
      <vt:lpstr>“I just don’t have time for this sh*t!” </vt:lpstr>
      <vt:lpstr>The type of feedback we receive</vt:lpstr>
      <vt:lpstr>PowerPoint Presentation</vt:lpstr>
      <vt:lpstr>The emotions we feel….</vt:lpstr>
      <vt:lpstr>Final Result for Thought</vt:lpstr>
      <vt:lpstr>Now it’s time to hear from the panel!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Rummel</dc:creator>
  <cp:lastModifiedBy>tessa</cp:lastModifiedBy>
  <cp:revision>39</cp:revision>
  <dcterms:created xsi:type="dcterms:W3CDTF">2014-05-29T20:17:48Z</dcterms:created>
  <dcterms:modified xsi:type="dcterms:W3CDTF">2017-01-20T17:44:33Z</dcterms:modified>
</cp:coreProperties>
</file>