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ppt/charts/chart3.xml" ContentType="application/vnd.openxmlformats-officedocument.drawingml.chart+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5.xml" ContentType="application/vnd.openxmlformats-officedocument.drawingml.chart+xml"/>
  <Override PartName="/ppt/notesSlides/notesSlide39.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42.xml" ContentType="application/vnd.openxmlformats-officedocument.presentationml.notesSlide+xml"/>
  <Override PartName="/ppt/charts/chart9.xml" ContentType="application/vnd.openxmlformats-officedocument.drawingml.chart+xml"/>
  <Override PartName="/ppt/drawings/drawing3.xml" ContentType="application/vnd.openxmlformats-officedocument.drawingml.chartshapes+xml"/>
  <Override PartName="/ppt/notesSlides/notesSlide43.xml" ContentType="application/vnd.openxmlformats-officedocument.presentationml.notesSlide+xml"/>
  <Override PartName="/ppt/charts/chart10.xml" ContentType="application/vnd.openxmlformats-officedocument.drawingml.chart+xml"/>
  <Override PartName="/ppt/drawings/drawing4.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596" r:id="rId2"/>
    <p:sldId id="1038" r:id="rId3"/>
    <p:sldId id="896" r:id="rId4"/>
    <p:sldId id="979" r:id="rId5"/>
    <p:sldId id="982" r:id="rId6"/>
    <p:sldId id="983" r:id="rId7"/>
    <p:sldId id="1025" r:id="rId8"/>
    <p:sldId id="1027" r:id="rId9"/>
    <p:sldId id="1026" r:id="rId10"/>
    <p:sldId id="908" r:id="rId11"/>
    <p:sldId id="988" r:id="rId12"/>
    <p:sldId id="1036" r:id="rId13"/>
    <p:sldId id="994" r:id="rId14"/>
    <p:sldId id="989" r:id="rId15"/>
    <p:sldId id="991" r:id="rId16"/>
    <p:sldId id="1039" r:id="rId17"/>
    <p:sldId id="1046" r:id="rId18"/>
    <p:sldId id="993" r:id="rId19"/>
    <p:sldId id="911" r:id="rId20"/>
    <p:sldId id="1000" r:id="rId21"/>
    <p:sldId id="1048" r:id="rId22"/>
    <p:sldId id="1008" r:id="rId23"/>
    <p:sldId id="1047" r:id="rId24"/>
    <p:sldId id="1041" r:id="rId25"/>
    <p:sldId id="1002" r:id="rId26"/>
    <p:sldId id="1005" r:id="rId27"/>
    <p:sldId id="1028" r:id="rId28"/>
    <p:sldId id="1006" r:id="rId29"/>
    <p:sldId id="918" r:id="rId30"/>
    <p:sldId id="995" r:id="rId31"/>
    <p:sldId id="915" r:id="rId32"/>
    <p:sldId id="903" r:id="rId33"/>
    <p:sldId id="973" r:id="rId34"/>
    <p:sldId id="975" r:id="rId35"/>
    <p:sldId id="1033" r:id="rId36"/>
    <p:sldId id="1016" r:id="rId37"/>
    <p:sldId id="1019" r:id="rId38"/>
    <p:sldId id="1040" r:id="rId39"/>
    <p:sldId id="1043" r:id="rId40"/>
    <p:sldId id="946" r:id="rId41"/>
    <p:sldId id="1044" r:id="rId42"/>
    <p:sldId id="1045" r:id="rId43"/>
    <p:sldId id="1049" r:id="rId44"/>
    <p:sldId id="907" r:id="rId45"/>
    <p:sldId id="1050" r:id="rId46"/>
    <p:sldId id="1023" r:id="rId47"/>
    <p:sldId id="89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0B26"/>
    <a:srgbClr val="00A249"/>
    <a:srgbClr val="33CCFF"/>
    <a:srgbClr val="000066"/>
    <a:srgbClr val="3333CC"/>
    <a:srgbClr val="AF423F"/>
    <a:srgbClr val="61D1A1"/>
    <a:srgbClr val="FFCD2D"/>
    <a:srgbClr val="EBA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2" autoAdjust="0"/>
    <p:restoredTop sz="62929" autoAdjust="0"/>
  </p:normalViewPr>
  <p:slideViewPr>
    <p:cSldViewPr>
      <p:cViewPr>
        <p:scale>
          <a:sx n="40" d="100"/>
          <a:sy n="40" d="100"/>
        </p:scale>
        <p:origin x="-828" y="-108"/>
      </p:cViewPr>
      <p:guideLst>
        <p:guide orient="horz" pos="2160"/>
        <p:guide pos="2880"/>
      </p:guideLst>
    </p:cSldViewPr>
  </p:slideViewPr>
  <p:notesTextViewPr>
    <p:cViewPr>
      <p:scale>
        <a:sx n="100" d="100"/>
        <a:sy n="100" d="100"/>
      </p:scale>
      <p:origin x="0" y="0"/>
    </p:cViewPr>
  </p:notesTextViewPr>
  <p:notesViewPr>
    <p:cSldViewPr>
      <p:cViewPr varScale="1">
        <p:scale>
          <a:sx n="104" d="100"/>
          <a:sy n="104" d="100"/>
        </p:scale>
        <p:origin x="-3112" y="-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te\Dropbox\Talks%20and%20Posters\University%20of%20Michigan\threat%20control.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kate\Dropbox\kate%20and%20tessa\Stereotype%20Threat%20Contagion\Version%202\Paper\Figures%20and%20tables\Influence%20Graphs%20FF.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ate\Dropbox\Talks%20and%20Posters\SPSP%202019\OSF%20Materials\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kate\Dropbox\Talks%20and%20Posters\SPSP%202019\Book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ate\Dropbox\Talks%20and%20Posters\SPSP%202019\Book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kate\Dropbox\Talks%20and%20Posters\SPSP%202019\OSF%20Materials\Figur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kate\Dropbox\Talks%20and%20Posters\SPSP%202019\OSF%20Materials\Figur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ate\Dropbox\kate%20and%20tessa\Stereotype%20Threat%20Contagion\Version%202\Paper\Figures%20and%20tables\Influence%20Graphs%20FF.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kate\Dropbox\kate%20and%20tessa\Stereotype%20Threat%20Contagion\Version%202\Paper\Figures%20and%20tables\Influence%20Graphs%20FF.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kate\Dropbox\kate%20and%20tessa\Stereotype%20Threat%20Contagion\Version%202\Paper\Figures%20and%20tables\Influence%20Graphs%20F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ysClr val="windowText" lastClr="000000"/>
              </a:solidFill>
            </a:ln>
          </c:spPr>
          <c:invertIfNegative val="0"/>
          <c:errBars>
            <c:errBarType val="both"/>
            <c:errValType val="cust"/>
            <c:noEndCap val="0"/>
            <c:plus>
              <c:numRef>
                <c:f>Sheet1!$E$8:$E$9</c:f>
                <c:numCache>
                  <c:formatCode>General</c:formatCode>
                  <c:ptCount val="2"/>
                  <c:pt idx="0">
                    <c:v>5.9830000000000001E-2</c:v>
                  </c:pt>
                  <c:pt idx="1">
                    <c:v>3.1379999999999998E-2</c:v>
                  </c:pt>
                </c:numCache>
              </c:numRef>
            </c:plus>
            <c:minus>
              <c:numRef>
                <c:f>Sheet1!$E$8:$E$9</c:f>
                <c:numCache>
                  <c:formatCode>General</c:formatCode>
                  <c:ptCount val="2"/>
                  <c:pt idx="0">
                    <c:v>5.9830000000000001E-2</c:v>
                  </c:pt>
                  <c:pt idx="1">
                    <c:v>3.1379999999999998E-2</c:v>
                  </c:pt>
                </c:numCache>
              </c:numRef>
            </c:minus>
            <c:spPr>
              <a:ln w="38100"/>
            </c:spPr>
          </c:errBars>
          <c:cat>
            <c:strRef>
              <c:f>Sheet1!$C$8:$C$9</c:f>
              <c:strCache>
                <c:ptCount val="2"/>
                <c:pt idx="0">
                  <c:v>Threat</c:v>
                </c:pt>
                <c:pt idx="1">
                  <c:v>Control</c:v>
                </c:pt>
              </c:strCache>
            </c:strRef>
          </c:cat>
          <c:val>
            <c:numRef>
              <c:f>Sheet1!$D$8:$D$9</c:f>
              <c:numCache>
                <c:formatCode>General</c:formatCode>
                <c:ptCount val="2"/>
                <c:pt idx="0">
                  <c:v>0.96970000000000001</c:v>
                </c:pt>
                <c:pt idx="1">
                  <c:v>0.71</c:v>
                </c:pt>
              </c:numCache>
            </c:numRef>
          </c:val>
        </c:ser>
        <c:dLbls>
          <c:showLegendKey val="0"/>
          <c:showVal val="0"/>
          <c:showCatName val="0"/>
          <c:showSerName val="0"/>
          <c:showPercent val="0"/>
          <c:showBubbleSize val="0"/>
        </c:dLbls>
        <c:gapWidth val="150"/>
        <c:axId val="140759552"/>
        <c:axId val="202469312"/>
      </c:barChart>
      <c:catAx>
        <c:axId val="140759552"/>
        <c:scaling>
          <c:orientation val="minMax"/>
        </c:scaling>
        <c:delete val="0"/>
        <c:axPos val="b"/>
        <c:majorTickMark val="out"/>
        <c:minorTickMark val="none"/>
        <c:tickLblPos val="nextTo"/>
        <c:txPr>
          <a:bodyPr/>
          <a:lstStyle/>
          <a:p>
            <a:pPr>
              <a:defRPr sz="3200"/>
            </a:pPr>
            <a:endParaRPr lang="en-US"/>
          </a:p>
        </c:txPr>
        <c:crossAx val="202469312"/>
        <c:crosses val="autoZero"/>
        <c:auto val="1"/>
        <c:lblAlgn val="ctr"/>
        <c:lblOffset val="100"/>
        <c:noMultiLvlLbl val="0"/>
      </c:catAx>
      <c:valAx>
        <c:axId val="202469312"/>
        <c:scaling>
          <c:orientation val="minMax"/>
        </c:scaling>
        <c:delete val="0"/>
        <c:axPos val="l"/>
        <c:title>
          <c:tx>
            <c:rich>
              <a:bodyPr rot="-5400000" vert="horz"/>
              <a:lstStyle/>
              <a:p>
                <a:pPr>
                  <a:defRPr b="0"/>
                </a:pPr>
                <a:r>
                  <a:rPr lang="en-US" sz="2800" b="0" dirty="0" smtClean="0"/>
                  <a:t>Self-Reported</a:t>
                </a:r>
                <a:r>
                  <a:rPr lang="en-US" sz="2800" b="0" baseline="0" dirty="0" smtClean="0"/>
                  <a:t> Threat</a:t>
                </a:r>
                <a:endParaRPr lang="en-US" sz="2800" b="0" dirty="0"/>
              </a:p>
            </c:rich>
          </c:tx>
          <c:layout>
            <c:manualLayout>
              <c:xMode val="edge"/>
              <c:yMode val="edge"/>
              <c:x val="0"/>
              <c:y val="0.10832586311326467"/>
            </c:manualLayout>
          </c:layout>
          <c:overlay val="0"/>
        </c:title>
        <c:numFmt formatCode="General" sourceLinked="1"/>
        <c:majorTickMark val="out"/>
        <c:minorTickMark val="none"/>
        <c:tickLblPos val="nextTo"/>
        <c:txPr>
          <a:bodyPr/>
          <a:lstStyle/>
          <a:p>
            <a:pPr>
              <a:defRPr sz="1600"/>
            </a:pPr>
            <a:endParaRPr lang="en-US"/>
          </a:p>
        </c:txPr>
        <c:crossAx val="140759552"/>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59848005798246"/>
          <c:y val="0.12495461632103881"/>
          <c:w val="0.63602150685889614"/>
          <c:h val="0.61734182551943051"/>
        </c:manualLayout>
      </c:layout>
      <c:lineChart>
        <c:grouping val="standard"/>
        <c:varyColors val="0"/>
        <c:ser>
          <c:idx val="0"/>
          <c:order val="0"/>
          <c:tx>
            <c:strRef>
              <c:f>'Talk time'!$G$1</c:f>
              <c:strCache>
                <c:ptCount val="1"/>
                <c:pt idx="0">
                  <c:v>Threat</c:v>
                </c:pt>
              </c:strCache>
            </c:strRef>
          </c:tx>
          <c:spPr>
            <a:ln w="57150" cap="rnd">
              <a:solidFill>
                <a:srgbClr val="FF0000"/>
              </a:solidFill>
              <a:round/>
            </a:ln>
            <a:effectLst/>
          </c:spPr>
          <c:marker>
            <c:symbol val="none"/>
          </c:marker>
          <c:errBars>
            <c:errDir val="y"/>
            <c:errBarType val="both"/>
            <c:errValType val="fixedVal"/>
            <c:noEndCap val="0"/>
            <c:val val="2.6500000000000006E-2"/>
            <c:spPr>
              <a:ln w="38100"/>
            </c:spPr>
          </c:errBars>
          <c:cat>
            <c:strRef>
              <c:f>'Talk time'!$F$2:$F$3</c:f>
              <c:strCache>
                <c:ptCount val="2"/>
                <c:pt idx="0">
                  <c:v>Low Partner Talk Time</c:v>
                </c:pt>
                <c:pt idx="1">
                  <c:v>High Partner Talk Time</c:v>
                </c:pt>
              </c:strCache>
            </c:strRef>
          </c:cat>
          <c:val>
            <c:numRef>
              <c:f>'Talk time'!$G$2:$G$3</c:f>
              <c:numCache>
                <c:formatCode>General</c:formatCode>
                <c:ptCount val="2"/>
                <c:pt idx="0">
                  <c:v>4.5346876039999984E-3</c:v>
                </c:pt>
                <c:pt idx="1">
                  <c:v>0.114785312396</c:v>
                </c:pt>
              </c:numCache>
            </c:numRef>
          </c:val>
          <c:smooth val="0"/>
        </c:ser>
        <c:ser>
          <c:idx val="1"/>
          <c:order val="1"/>
          <c:tx>
            <c:strRef>
              <c:f>'Talk time'!$H$1</c:f>
              <c:strCache>
                <c:ptCount val="1"/>
                <c:pt idx="0">
                  <c:v>Partner </c:v>
                </c:pt>
              </c:strCache>
            </c:strRef>
          </c:tx>
          <c:spPr>
            <a:ln w="57150" cap="rnd">
              <a:solidFill>
                <a:srgbClr val="0070C0"/>
              </a:solidFill>
              <a:prstDash val="sysDash"/>
              <a:round/>
            </a:ln>
            <a:effectLst/>
          </c:spPr>
          <c:marker>
            <c:symbol val="none"/>
          </c:marker>
          <c:errBars>
            <c:errDir val="y"/>
            <c:errBarType val="both"/>
            <c:errValType val="fixedVal"/>
            <c:noEndCap val="0"/>
            <c:val val="1.8000000000000002E-2"/>
            <c:spPr>
              <a:ln w="38100"/>
            </c:spPr>
          </c:errBars>
          <c:cat>
            <c:strRef>
              <c:f>'Talk time'!$F$2:$F$3</c:f>
              <c:strCache>
                <c:ptCount val="2"/>
                <c:pt idx="0">
                  <c:v>Low Partner Talk Time</c:v>
                </c:pt>
                <c:pt idx="1">
                  <c:v>High Partner Talk Time</c:v>
                </c:pt>
              </c:strCache>
            </c:strRef>
          </c:cat>
          <c:val>
            <c:numRef>
              <c:f>'Talk time'!$H$2:$H$3</c:f>
              <c:numCache>
                <c:formatCode>General</c:formatCode>
                <c:ptCount val="2"/>
                <c:pt idx="0">
                  <c:v>0.10148179092399999</c:v>
                </c:pt>
                <c:pt idx="1">
                  <c:v>0.10009820907599998</c:v>
                </c:pt>
              </c:numCache>
            </c:numRef>
          </c:val>
          <c:smooth val="0"/>
        </c:ser>
        <c:ser>
          <c:idx val="2"/>
          <c:order val="2"/>
          <c:tx>
            <c:strRef>
              <c:f>'Talk time'!$I$1</c:f>
              <c:strCache>
                <c:ptCount val="1"/>
                <c:pt idx="0">
                  <c:v>Control</c:v>
                </c:pt>
              </c:strCache>
            </c:strRef>
          </c:tx>
          <c:spPr>
            <a:ln w="57150" cap="rnd">
              <a:solidFill>
                <a:sysClr val="windowText" lastClr="000000"/>
              </a:solidFill>
              <a:prstDash val="lgDash"/>
              <a:round/>
            </a:ln>
            <a:effectLst/>
          </c:spPr>
          <c:marker>
            <c:symbol val="none"/>
          </c:marker>
          <c:errBars>
            <c:errDir val="y"/>
            <c:errBarType val="both"/>
            <c:errValType val="fixedVal"/>
            <c:noEndCap val="0"/>
            <c:val val="1.5000000000000003E-2"/>
            <c:spPr>
              <a:ln w="38100"/>
            </c:spPr>
          </c:errBars>
          <c:cat>
            <c:strRef>
              <c:f>'Talk time'!$F$2:$F$3</c:f>
              <c:strCache>
                <c:ptCount val="2"/>
                <c:pt idx="0">
                  <c:v>Low Partner Talk Time</c:v>
                </c:pt>
                <c:pt idx="1">
                  <c:v>High Partner Talk Time</c:v>
                </c:pt>
              </c:strCache>
            </c:strRef>
          </c:cat>
          <c:val>
            <c:numRef>
              <c:f>'Talk time'!$I$2:$I$3</c:f>
              <c:numCache>
                <c:formatCode>General</c:formatCode>
                <c:ptCount val="2"/>
                <c:pt idx="0">
                  <c:v>4.9964113923999992E-2</c:v>
                </c:pt>
                <c:pt idx="1">
                  <c:v>5.9358860759999993E-3</c:v>
                </c:pt>
              </c:numCache>
            </c:numRef>
          </c:val>
          <c:smooth val="0"/>
        </c:ser>
        <c:dLbls>
          <c:showLegendKey val="0"/>
          <c:showVal val="0"/>
          <c:showCatName val="0"/>
          <c:showSerName val="0"/>
          <c:showPercent val="0"/>
          <c:showBubbleSize val="0"/>
        </c:dLbls>
        <c:marker val="1"/>
        <c:smooth val="0"/>
        <c:axId val="3554304"/>
        <c:axId val="376116288"/>
      </c:lineChart>
      <c:catAx>
        <c:axId val="3554304"/>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j-lt"/>
                <a:ea typeface="+mn-ea"/>
                <a:cs typeface="Times New Roman" panose="02020603050405020304" pitchFamily="18" charset="0"/>
              </a:defRPr>
            </a:pPr>
            <a:endParaRPr lang="en-US"/>
          </a:p>
        </c:txPr>
        <c:crossAx val="376116288"/>
        <c:crosses val="autoZero"/>
        <c:auto val="1"/>
        <c:lblAlgn val="ctr"/>
        <c:lblOffset val="100"/>
        <c:noMultiLvlLbl val="0"/>
      </c:catAx>
      <c:valAx>
        <c:axId val="376116288"/>
        <c:scaling>
          <c:orientation val="minMax"/>
          <c:max val="0.16000000000000003"/>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3200" b="1" dirty="0">
                    <a:solidFill>
                      <a:schemeClr val="tx1"/>
                    </a:solidFill>
                    <a:latin typeface="+mj-lt"/>
                    <a:cs typeface="Times New Roman" panose="02020603050405020304" pitchFamily="18" charset="0"/>
                  </a:rPr>
                  <a:t>Physiological Linkage</a:t>
                </a:r>
              </a:p>
            </c:rich>
          </c:tx>
          <c:layout>
            <c:manualLayout>
              <c:xMode val="edge"/>
              <c:yMode val="edge"/>
              <c:x val="5.6533158811645397E-3"/>
              <c:y val="6.1330750994835322E-2"/>
            </c:manualLayout>
          </c:layout>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Times New Roman" panose="02020603050405020304" pitchFamily="18" charset="0"/>
              </a:defRPr>
            </a:pPr>
            <a:endParaRPr lang="en-US"/>
          </a:p>
        </c:txPr>
        <c:crossAx val="3554304"/>
        <c:crosses val="autoZero"/>
        <c:crossBetween val="between"/>
        <c:majorUnit val="4.0000000000000008E-2"/>
      </c:valAx>
      <c:spPr>
        <a:noFill/>
        <a:ln>
          <a:noFill/>
        </a:ln>
        <a:effectLst/>
      </c:spPr>
    </c:plotArea>
    <c:legend>
      <c:legendPos val="tr"/>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j-lt"/>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'Threat behavior over time'!$A$1</c:f>
              <c:strCache>
                <c:ptCount val="1"/>
                <c:pt idx="0">
                  <c:v>Threat</c:v>
                </c:pt>
              </c:strCache>
            </c:strRef>
          </c:tx>
          <c:spPr>
            <a:ln w="57150">
              <a:solidFill>
                <a:srgbClr val="FF0000"/>
              </a:solidFill>
              <a:prstDash val="solid"/>
              <a:headEnd type="none" w="med" len="med"/>
              <a:tailEnd type="none" w="med" len="med"/>
            </a:ln>
          </c:spPr>
          <c:marker>
            <c:symbol val="none"/>
          </c:marker>
          <c:val>
            <c:numRef>
              <c:f>'Threat behavior over time'!$A$2:$A$10</c:f>
              <c:numCache>
                <c:formatCode>###0.0000</c:formatCode>
                <c:ptCount val="9"/>
                <c:pt idx="0">
                  <c:v>1.9609375000000011</c:v>
                </c:pt>
                <c:pt idx="1">
                  <c:v>1.7954545454545454</c:v>
                </c:pt>
                <c:pt idx="2">
                  <c:v>1.7121212121212122</c:v>
                </c:pt>
                <c:pt idx="3">
                  <c:v>1.7272727272727273</c:v>
                </c:pt>
                <c:pt idx="4">
                  <c:v>1.6363636363636365</c:v>
                </c:pt>
                <c:pt idx="5">
                  <c:v>1.7045454545454546</c:v>
                </c:pt>
                <c:pt idx="6">
                  <c:v>1.6893939393939394</c:v>
                </c:pt>
                <c:pt idx="7">
                  <c:v>1.7121212121212122</c:v>
                </c:pt>
                <c:pt idx="8">
                  <c:v>1.6742424242424241</c:v>
                </c:pt>
              </c:numCache>
            </c:numRef>
          </c:val>
          <c:smooth val="0"/>
        </c:ser>
        <c:ser>
          <c:idx val="1"/>
          <c:order val="1"/>
          <c:tx>
            <c:strRef>
              <c:f>'Threat behavior over time'!$B$1</c:f>
              <c:strCache>
                <c:ptCount val="1"/>
                <c:pt idx="0">
                  <c:v>Partner</c:v>
                </c:pt>
              </c:strCache>
            </c:strRef>
          </c:tx>
          <c:spPr>
            <a:ln w="57150">
              <a:solidFill>
                <a:srgbClr val="0070C0"/>
              </a:solidFill>
              <a:prstDash val="sysDash"/>
            </a:ln>
          </c:spPr>
          <c:marker>
            <c:symbol val="none"/>
          </c:marker>
          <c:val>
            <c:numRef>
              <c:f>'Threat behavior over time'!$B$2:$B$10</c:f>
              <c:numCache>
                <c:formatCode>###0.0000</c:formatCode>
                <c:ptCount val="9"/>
                <c:pt idx="0">
                  <c:v>2.0227272727272729</c:v>
                </c:pt>
                <c:pt idx="1">
                  <c:v>2</c:v>
                </c:pt>
                <c:pt idx="2">
                  <c:v>1.9264705882352942</c:v>
                </c:pt>
                <c:pt idx="3">
                  <c:v>1.8235294117647054</c:v>
                </c:pt>
                <c:pt idx="4">
                  <c:v>1.6544117647058825</c:v>
                </c:pt>
                <c:pt idx="5">
                  <c:v>1.6985294117647054</c:v>
                </c:pt>
                <c:pt idx="6">
                  <c:v>1.7058823529411764</c:v>
                </c:pt>
                <c:pt idx="7">
                  <c:v>1.6397058823529411</c:v>
                </c:pt>
                <c:pt idx="8">
                  <c:v>1.654411764705882</c:v>
                </c:pt>
              </c:numCache>
            </c:numRef>
          </c:val>
          <c:smooth val="0"/>
        </c:ser>
        <c:ser>
          <c:idx val="2"/>
          <c:order val="2"/>
          <c:tx>
            <c:strRef>
              <c:f>'Threat behavior over time'!$C$1</c:f>
              <c:strCache>
                <c:ptCount val="1"/>
                <c:pt idx="0">
                  <c:v>Control</c:v>
                </c:pt>
              </c:strCache>
            </c:strRef>
          </c:tx>
          <c:spPr>
            <a:ln w="57150">
              <a:solidFill>
                <a:sysClr val="windowText" lastClr="000000"/>
              </a:solidFill>
              <a:prstDash val="lgDash"/>
            </a:ln>
          </c:spPr>
          <c:marker>
            <c:symbol val="none"/>
          </c:marker>
          <c:val>
            <c:numRef>
              <c:f>'Threat behavior over time'!$C$2:$C$10</c:f>
              <c:numCache>
                <c:formatCode>###0.0000</c:formatCode>
                <c:ptCount val="9"/>
                <c:pt idx="0">
                  <c:v>2.3437499999999996</c:v>
                </c:pt>
                <c:pt idx="1">
                  <c:v>2.0227272727272725</c:v>
                </c:pt>
                <c:pt idx="2">
                  <c:v>1.875</c:v>
                </c:pt>
                <c:pt idx="3">
                  <c:v>1.8046875</c:v>
                </c:pt>
                <c:pt idx="4">
                  <c:v>1.6875</c:v>
                </c:pt>
                <c:pt idx="5">
                  <c:v>1.7734375000000002</c:v>
                </c:pt>
                <c:pt idx="6">
                  <c:v>1.6250000000000004</c:v>
                </c:pt>
                <c:pt idx="7">
                  <c:v>1.6015625000000002</c:v>
                </c:pt>
                <c:pt idx="8">
                  <c:v>1.5468750000000004</c:v>
                </c:pt>
              </c:numCache>
            </c:numRef>
          </c:val>
          <c:smooth val="0"/>
        </c:ser>
        <c:dLbls>
          <c:showLegendKey val="0"/>
          <c:showVal val="0"/>
          <c:showCatName val="0"/>
          <c:showSerName val="0"/>
          <c:showPercent val="0"/>
          <c:showBubbleSize val="0"/>
        </c:dLbls>
        <c:marker val="1"/>
        <c:smooth val="0"/>
        <c:axId val="204137984"/>
        <c:axId val="284676032"/>
      </c:lineChart>
      <c:catAx>
        <c:axId val="204137984"/>
        <c:scaling>
          <c:orientation val="minMax"/>
        </c:scaling>
        <c:delete val="0"/>
        <c:axPos val="b"/>
        <c:title>
          <c:tx>
            <c:rich>
              <a:bodyPr/>
              <a:lstStyle/>
              <a:p>
                <a:pPr>
                  <a:defRPr/>
                </a:pPr>
                <a:r>
                  <a:rPr lang="en-US" sz="3200" dirty="0" smtClean="0"/>
                  <a:t>Time</a:t>
                </a:r>
                <a:endParaRPr lang="en-US" sz="3200" dirty="0"/>
              </a:p>
            </c:rich>
          </c:tx>
          <c:layout>
            <c:manualLayout>
              <c:xMode val="edge"/>
              <c:yMode val="edge"/>
              <c:x val="0.36347082198837294"/>
              <c:y val="0.88692193717720758"/>
            </c:manualLayout>
          </c:layout>
          <c:overlay val="0"/>
        </c:title>
        <c:majorTickMark val="out"/>
        <c:minorTickMark val="none"/>
        <c:tickLblPos val="nextTo"/>
        <c:txPr>
          <a:bodyPr/>
          <a:lstStyle/>
          <a:p>
            <a:pPr>
              <a:defRPr sz="2800"/>
            </a:pPr>
            <a:endParaRPr lang="en-US"/>
          </a:p>
        </c:txPr>
        <c:crossAx val="284676032"/>
        <c:crosses val="autoZero"/>
        <c:auto val="1"/>
        <c:lblAlgn val="ctr"/>
        <c:lblOffset val="100"/>
        <c:noMultiLvlLbl val="0"/>
      </c:catAx>
      <c:valAx>
        <c:axId val="284676032"/>
        <c:scaling>
          <c:orientation val="minMax"/>
          <c:max val="7"/>
          <c:min val="1"/>
        </c:scaling>
        <c:delete val="0"/>
        <c:axPos val="l"/>
        <c:title>
          <c:tx>
            <c:rich>
              <a:bodyPr rot="-5400000" vert="horz"/>
              <a:lstStyle/>
              <a:p>
                <a:pPr>
                  <a:defRPr/>
                </a:pPr>
                <a:r>
                  <a:rPr lang="en-US" sz="3200" dirty="0" smtClean="0"/>
                  <a:t>Threat Behavior</a:t>
                </a:r>
                <a:endParaRPr lang="en-US" sz="3200" dirty="0"/>
              </a:p>
            </c:rich>
          </c:tx>
          <c:layout>
            <c:manualLayout>
              <c:xMode val="edge"/>
              <c:yMode val="edge"/>
              <c:x val="0"/>
              <c:y val="0.10142705952078572"/>
            </c:manualLayout>
          </c:layout>
          <c:overlay val="0"/>
        </c:title>
        <c:numFmt formatCode="#,##0" sourceLinked="0"/>
        <c:majorTickMark val="out"/>
        <c:minorTickMark val="none"/>
        <c:tickLblPos val="nextTo"/>
        <c:txPr>
          <a:bodyPr/>
          <a:lstStyle/>
          <a:p>
            <a:pPr>
              <a:defRPr sz="2800"/>
            </a:pPr>
            <a:endParaRPr lang="en-US"/>
          </a:p>
        </c:txPr>
        <c:crossAx val="204137984"/>
        <c:crosses val="autoZero"/>
        <c:crossBetween val="between"/>
        <c:majorUnit val="1"/>
      </c:valAx>
    </c:plotArea>
    <c:legend>
      <c:legendPos val="r"/>
      <c:layout/>
      <c:overlay val="0"/>
      <c:txPr>
        <a:bodyPr/>
        <a:lstStyle/>
        <a:p>
          <a:pPr>
            <a:defRPr sz="32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'Threat statements over time'!$A$1</c:f>
              <c:strCache>
                <c:ptCount val="1"/>
                <c:pt idx="0">
                  <c:v>Threat</c:v>
                </c:pt>
              </c:strCache>
            </c:strRef>
          </c:tx>
          <c:spPr>
            <a:ln w="57150">
              <a:solidFill>
                <a:srgbClr val="FF0000"/>
              </a:solidFill>
              <a:headEnd type="none" w="med" len="med"/>
              <a:tailEnd type="none" w="med" len="med"/>
            </a:ln>
          </c:spPr>
          <c:marker>
            <c:symbol val="none"/>
          </c:marker>
          <c:val>
            <c:numRef>
              <c:f>'Threat statements over time'!$A$2:$A$10</c:f>
              <c:numCache>
                <c:formatCode>###0.0000</c:formatCode>
                <c:ptCount val="9"/>
                <c:pt idx="0">
                  <c:v>0.38095238095238104</c:v>
                </c:pt>
                <c:pt idx="1">
                  <c:v>0.23529411764705879</c:v>
                </c:pt>
                <c:pt idx="2">
                  <c:v>0.22727272727272727</c:v>
                </c:pt>
                <c:pt idx="3">
                  <c:v>0.35858585858585851</c:v>
                </c:pt>
                <c:pt idx="4">
                  <c:v>0.15656565656565657</c:v>
                </c:pt>
                <c:pt idx="5">
                  <c:v>0.24242424242424249</c:v>
                </c:pt>
                <c:pt idx="6">
                  <c:v>0.21717171717171718</c:v>
                </c:pt>
                <c:pt idx="7">
                  <c:v>0.27777777777777779</c:v>
                </c:pt>
                <c:pt idx="8">
                  <c:v>0.18181818181818182</c:v>
                </c:pt>
              </c:numCache>
            </c:numRef>
          </c:val>
          <c:smooth val="0"/>
        </c:ser>
        <c:ser>
          <c:idx val="1"/>
          <c:order val="1"/>
          <c:tx>
            <c:strRef>
              <c:f>'Threat statements over time'!$B$1</c:f>
              <c:strCache>
                <c:ptCount val="1"/>
                <c:pt idx="0">
                  <c:v>Partner</c:v>
                </c:pt>
              </c:strCache>
            </c:strRef>
          </c:tx>
          <c:spPr>
            <a:ln w="57150">
              <a:solidFill>
                <a:srgbClr val="0070C0"/>
              </a:solidFill>
              <a:prstDash val="sysDash"/>
            </a:ln>
          </c:spPr>
          <c:marker>
            <c:symbol val="none"/>
          </c:marker>
          <c:val>
            <c:numRef>
              <c:f>'Threat statements over time'!$B$2:$B$10</c:f>
              <c:numCache>
                <c:formatCode>###0.0000</c:formatCode>
                <c:ptCount val="9"/>
                <c:pt idx="0">
                  <c:v>0.35238095238095235</c:v>
                </c:pt>
                <c:pt idx="1">
                  <c:v>0.18181818181818182</c:v>
                </c:pt>
                <c:pt idx="2">
                  <c:v>0.19696969696969696</c:v>
                </c:pt>
                <c:pt idx="3">
                  <c:v>0.41414141414141414</c:v>
                </c:pt>
                <c:pt idx="4">
                  <c:v>0.11616161616161617</c:v>
                </c:pt>
                <c:pt idx="5">
                  <c:v>0.23232323232323235</c:v>
                </c:pt>
                <c:pt idx="6">
                  <c:v>0.23737373737373738</c:v>
                </c:pt>
                <c:pt idx="7">
                  <c:v>0.33333333333333331</c:v>
                </c:pt>
                <c:pt idx="8">
                  <c:v>0.18484848484848485</c:v>
                </c:pt>
              </c:numCache>
            </c:numRef>
          </c:val>
          <c:smooth val="0"/>
        </c:ser>
        <c:ser>
          <c:idx val="2"/>
          <c:order val="2"/>
          <c:tx>
            <c:strRef>
              <c:f>'Threat statements over time'!$C$1</c:f>
              <c:strCache>
                <c:ptCount val="1"/>
                <c:pt idx="0">
                  <c:v>Control</c:v>
                </c:pt>
              </c:strCache>
            </c:strRef>
          </c:tx>
          <c:spPr>
            <a:ln w="57150">
              <a:solidFill>
                <a:schemeClr val="tx1"/>
              </a:solidFill>
              <a:prstDash val="lgDash"/>
            </a:ln>
          </c:spPr>
          <c:marker>
            <c:symbol val="none"/>
          </c:marker>
          <c:val>
            <c:numRef>
              <c:f>'Threat statements over time'!$C$2:$C$10</c:f>
              <c:numCache>
                <c:formatCode>###0.0000</c:formatCode>
                <c:ptCount val="9"/>
                <c:pt idx="0">
                  <c:v>0.33080808080808077</c:v>
                </c:pt>
                <c:pt idx="1">
                  <c:v>0.2292929292929293</c:v>
                </c:pt>
                <c:pt idx="2">
                  <c:v>0.2373737373737374</c:v>
                </c:pt>
                <c:pt idx="3">
                  <c:v>0.30208333333333326</c:v>
                </c:pt>
                <c:pt idx="4">
                  <c:v>9.3750000000000014E-2</c:v>
                </c:pt>
                <c:pt idx="5">
                  <c:v>0.19791666666666669</c:v>
                </c:pt>
                <c:pt idx="6">
                  <c:v>0.27083333333333331</c:v>
                </c:pt>
                <c:pt idx="7">
                  <c:v>0.19270833333333331</c:v>
                </c:pt>
                <c:pt idx="8">
                  <c:v>0.265625</c:v>
                </c:pt>
              </c:numCache>
            </c:numRef>
          </c:val>
          <c:smooth val="0"/>
        </c:ser>
        <c:dLbls>
          <c:showLegendKey val="0"/>
          <c:showVal val="0"/>
          <c:showCatName val="0"/>
          <c:showSerName val="0"/>
          <c:showPercent val="0"/>
          <c:showBubbleSize val="0"/>
        </c:dLbls>
        <c:marker val="1"/>
        <c:smooth val="0"/>
        <c:axId val="153562112"/>
        <c:axId val="152982592"/>
      </c:lineChart>
      <c:catAx>
        <c:axId val="153562112"/>
        <c:scaling>
          <c:orientation val="minMax"/>
        </c:scaling>
        <c:delete val="0"/>
        <c:axPos val="b"/>
        <c:title>
          <c:tx>
            <c:rich>
              <a:bodyPr/>
              <a:lstStyle/>
              <a:p>
                <a:pPr>
                  <a:defRPr/>
                </a:pPr>
                <a:r>
                  <a:rPr lang="en-US" sz="3200" dirty="0" smtClean="0"/>
                  <a:t>Time</a:t>
                </a:r>
                <a:endParaRPr lang="en-US" sz="3200" dirty="0"/>
              </a:p>
            </c:rich>
          </c:tx>
          <c:layout>
            <c:manualLayout>
              <c:xMode val="edge"/>
              <c:yMode val="edge"/>
              <c:x val="0.41668331389131918"/>
              <c:y val="0.89045562664041999"/>
            </c:manualLayout>
          </c:layout>
          <c:overlay val="0"/>
        </c:title>
        <c:majorTickMark val="out"/>
        <c:minorTickMark val="none"/>
        <c:tickLblPos val="nextTo"/>
        <c:txPr>
          <a:bodyPr/>
          <a:lstStyle/>
          <a:p>
            <a:pPr>
              <a:defRPr sz="2800"/>
            </a:pPr>
            <a:endParaRPr lang="en-US"/>
          </a:p>
        </c:txPr>
        <c:crossAx val="152982592"/>
        <c:crosses val="autoZero"/>
        <c:auto val="1"/>
        <c:lblAlgn val="ctr"/>
        <c:lblOffset val="100"/>
        <c:noMultiLvlLbl val="0"/>
      </c:catAx>
      <c:valAx>
        <c:axId val="152982592"/>
        <c:scaling>
          <c:orientation val="minMax"/>
          <c:max val="1"/>
          <c:min val="0"/>
        </c:scaling>
        <c:delete val="0"/>
        <c:axPos val="l"/>
        <c:title>
          <c:tx>
            <c:rich>
              <a:bodyPr rot="-5400000" vert="horz"/>
              <a:lstStyle/>
              <a:p>
                <a:pPr>
                  <a:defRPr/>
                </a:pPr>
                <a:r>
                  <a:rPr lang="en-US" sz="3200" dirty="0" smtClean="0"/>
                  <a:t>Threat Statements</a:t>
                </a:r>
                <a:endParaRPr lang="en-US" sz="3200" dirty="0"/>
              </a:p>
            </c:rich>
          </c:tx>
          <c:layout>
            <c:manualLayout>
              <c:xMode val="edge"/>
              <c:yMode val="edge"/>
              <c:x val="4.6296296296296294E-3"/>
              <c:y val="0.13355704560367454"/>
            </c:manualLayout>
          </c:layout>
          <c:overlay val="0"/>
        </c:title>
        <c:numFmt formatCode="#,##0.0" sourceLinked="0"/>
        <c:majorTickMark val="out"/>
        <c:minorTickMark val="none"/>
        <c:tickLblPos val="nextTo"/>
        <c:txPr>
          <a:bodyPr/>
          <a:lstStyle/>
          <a:p>
            <a:pPr>
              <a:defRPr sz="2800"/>
            </a:pPr>
            <a:endParaRPr lang="en-US"/>
          </a:p>
        </c:txPr>
        <c:crossAx val="153562112"/>
        <c:crosses val="autoZero"/>
        <c:crossBetween val="between"/>
        <c:majorUnit val="0.2"/>
      </c:valAx>
    </c:plotArea>
    <c:legend>
      <c:legendPos val="r"/>
      <c:layout/>
      <c:overlay val="0"/>
      <c:txPr>
        <a:bodyPr/>
        <a:lstStyle/>
        <a:p>
          <a:pPr>
            <a:defRPr sz="32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'PEP reactivity over time'!$A$1</c:f>
              <c:strCache>
                <c:ptCount val="1"/>
                <c:pt idx="0">
                  <c:v>Threat</c:v>
                </c:pt>
              </c:strCache>
            </c:strRef>
          </c:tx>
          <c:spPr>
            <a:ln w="57150">
              <a:solidFill>
                <a:srgbClr val="FF0000"/>
              </a:solidFill>
              <a:headEnd type="none" w="med" len="med"/>
              <a:tailEnd type="none" w="med" len="med"/>
            </a:ln>
          </c:spPr>
          <c:marker>
            <c:symbol val="none"/>
          </c:marker>
          <c:val>
            <c:numRef>
              <c:f>'PEP reactivity over time'!$A$2:$A$55</c:f>
              <c:numCache>
                <c:formatCode>###0.0000</c:formatCode>
                <c:ptCount val="54"/>
                <c:pt idx="0">
                  <c:v>-7.8518518518518494</c:v>
                </c:pt>
                <c:pt idx="1">
                  <c:v>-10.035714285714283</c:v>
                </c:pt>
                <c:pt idx="2">
                  <c:v>-5.9107142857142865</c:v>
                </c:pt>
                <c:pt idx="3">
                  <c:v>-7.3571428571428568</c:v>
                </c:pt>
                <c:pt idx="4">
                  <c:v>-6.4285714285714288</c:v>
                </c:pt>
                <c:pt idx="5">
                  <c:v>-8.321428571428573</c:v>
                </c:pt>
                <c:pt idx="6">
                  <c:v>-6.0344827586206886</c:v>
                </c:pt>
                <c:pt idx="7">
                  <c:v>-5.6428571428571423</c:v>
                </c:pt>
                <c:pt idx="8">
                  <c:v>-3.5172413793103452</c:v>
                </c:pt>
                <c:pt idx="9">
                  <c:v>-5.7142857142857144</c:v>
                </c:pt>
                <c:pt idx="10">
                  <c:v>-3.4629629629629637</c:v>
                </c:pt>
                <c:pt idx="11">
                  <c:v>-4.2592592592592586</c:v>
                </c:pt>
                <c:pt idx="12">
                  <c:v>-5.2142857142857144</c:v>
                </c:pt>
                <c:pt idx="13">
                  <c:v>-4</c:v>
                </c:pt>
                <c:pt idx="14">
                  <c:v>-2.3620689655172415</c:v>
                </c:pt>
                <c:pt idx="15">
                  <c:v>-5.1785714285714297</c:v>
                </c:pt>
                <c:pt idx="16">
                  <c:v>-5.5714285714285712</c:v>
                </c:pt>
                <c:pt idx="17">
                  <c:v>-4.6896551724137927</c:v>
                </c:pt>
                <c:pt idx="18">
                  <c:v>-2.3214285714285716</c:v>
                </c:pt>
                <c:pt idx="19">
                  <c:v>-4.1896551724137927</c:v>
                </c:pt>
                <c:pt idx="20">
                  <c:v>-2.1379310344827585</c:v>
                </c:pt>
                <c:pt idx="21">
                  <c:v>-4.9285714285714279</c:v>
                </c:pt>
                <c:pt idx="22">
                  <c:v>-4.5357142857142865</c:v>
                </c:pt>
                <c:pt idx="23">
                  <c:v>-3.4482758620689653</c:v>
                </c:pt>
                <c:pt idx="24">
                  <c:v>-1.5172413793103448</c:v>
                </c:pt>
                <c:pt idx="25">
                  <c:v>-2.1071428571428568</c:v>
                </c:pt>
                <c:pt idx="26">
                  <c:v>-0.23214285714285693</c:v>
                </c:pt>
                <c:pt idx="27">
                  <c:v>-1.3448275862068966</c:v>
                </c:pt>
                <c:pt idx="28">
                  <c:v>-0.8333333333333337</c:v>
                </c:pt>
                <c:pt idx="29">
                  <c:v>-3.0714285714285716</c:v>
                </c:pt>
                <c:pt idx="30">
                  <c:v>-1.6379310344827587</c:v>
                </c:pt>
                <c:pt idx="31">
                  <c:v>-2.4482758620689653</c:v>
                </c:pt>
                <c:pt idx="32">
                  <c:v>-2.1964285714285716</c:v>
                </c:pt>
                <c:pt idx="33">
                  <c:v>-1.8214285714285714</c:v>
                </c:pt>
                <c:pt idx="34">
                  <c:v>-1.0370370370370374</c:v>
                </c:pt>
                <c:pt idx="35">
                  <c:v>-2.3793103448275859</c:v>
                </c:pt>
                <c:pt idx="36">
                  <c:v>-1.6428571428571428</c:v>
                </c:pt>
                <c:pt idx="37">
                  <c:v>-1.9074074074074074</c:v>
                </c:pt>
                <c:pt idx="38">
                  <c:v>-2.1785714285714284</c:v>
                </c:pt>
                <c:pt idx="39">
                  <c:v>-2.2413793103448274</c:v>
                </c:pt>
                <c:pt idx="40">
                  <c:v>-1.1851851851851853</c:v>
                </c:pt>
                <c:pt idx="41">
                  <c:v>-2.7777777777777772</c:v>
                </c:pt>
                <c:pt idx="42">
                  <c:v>-2.3750000000000004</c:v>
                </c:pt>
                <c:pt idx="43">
                  <c:v>-2.3750000000000004</c:v>
                </c:pt>
                <c:pt idx="44">
                  <c:v>-2.2222222222222223</c:v>
                </c:pt>
                <c:pt idx="45">
                  <c:v>-2.4799999999999995</c:v>
                </c:pt>
                <c:pt idx="46">
                  <c:v>-1.9655172413793105</c:v>
                </c:pt>
                <c:pt idx="47">
                  <c:v>-2.4137931034482758</c:v>
                </c:pt>
                <c:pt idx="48">
                  <c:v>-1.517241379310345</c:v>
                </c:pt>
                <c:pt idx="49">
                  <c:v>-2.4655172413793096</c:v>
                </c:pt>
                <c:pt idx="50">
                  <c:v>-1.0576923076923079</c:v>
                </c:pt>
                <c:pt idx="51">
                  <c:v>-1.2037037037037037</c:v>
                </c:pt>
                <c:pt idx="52">
                  <c:v>-2.2692307692307692</c:v>
                </c:pt>
                <c:pt idx="53">
                  <c:v>-1.5416666666666665</c:v>
                </c:pt>
              </c:numCache>
            </c:numRef>
          </c:val>
          <c:smooth val="0"/>
        </c:ser>
        <c:ser>
          <c:idx val="1"/>
          <c:order val="1"/>
          <c:tx>
            <c:strRef>
              <c:f>'PEP reactivity over time'!$B$1</c:f>
              <c:strCache>
                <c:ptCount val="1"/>
                <c:pt idx="0">
                  <c:v>Partner</c:v>
                </c:pt>
              </c:strCache>
            </c:strRef>
          </c:tx>
          <c:spPr>
            <a:ln w="57150">
              <a:solidFill>
                <a:srgbClr val="0070C0"/>
              </a:solidFill>
              <a:prstDash val="sysDash"/>
            </a:ln>
          </c:spPr>
          <c:marker>
            <c:symbol val="none"/>
          </c:marker>
          <c:val>
            <c:numRef>
              <c:f>'PEP reactivity over time'!$B$2:$B$55</c:f>
              <c:numCache>
                <c:formatCode>###0.0000</c:formatCode>
                <c:ptCount val="54"/>
                <c:pt idx="0">
                  <c:v>-6.3409090909090908</c:v>
                </c:pt>
                <c:pt idx="1">
                  <c:v>-7.479166666666667</c:v>
                </c:pt>
                <c:pt idx="2">
                  <c:v>-5.7199999999999989</c:v>
                </c:pt>
                <c:pt idx="3">
                  <c:v>-4.419999999999999</c:v>
                </c:pt>
                <c:pt idx="4">
                  <c:v>-4.9565217391304355</c:v>
                </c:pt>
                <c:pt idx="5">
                  <c:v>-3.6739130434782608</c:v>
                </c:pt>
                <c:pt idx="6">
                  <c:v>-4.4400000000000004</c:v>
                </c:pt>
                <c:pt idx="7">
                  <c:v>-4.4583333333333339</c:v>
                </c:pt>
                <c:pt idx="8">
                  <c:v>-2.6538461538461537</c:v>
                </c:pt>
                <c:pt idx="9">
                  <c:v>-3.5961538461538467</c:v>
                </c:pt>
                <c:pt idx="10">
                  <c:v>-2.4615384615384612</c:v>
                </c:pt>
                <c:pt idx="11">
                  <c:v>-3.5600000000000005</c:v>
                </c:pt>
                <c:pt idx="12">
                  <c:v>-1.869565217391304</c:v>
                </c:pt>
                <c:pt idx="13">
                  <c:v>-2.96</c:v>
                </c:pt>
                <c:pt idx="14">
                  <c:v>-1.0799999999999996</c:v>
                </c:pt>
                <c:pt idx="15">
                  <c:v>-1.8846153846153846</c:v>
                </c:pt>
                <c:pt idx="16">
                  <c:v>-3.5384615384615383</c:v>
                </c:pt>
                <c:pt idx="17">
                  <c:v>-3.1538461538461533</c:v>
                </c:pt>
                <c:pt idx="18">
                  <c:v>-0.53846153846153855</c:v>
                </c:pt>
                <c:pt idx="19">
                  <c:v>-1.3599999999999999</c:v>
                </c:pt>
                <c:pt idx="20">
                  <c:v>-0.65384615384615385</c:v>
                </c:pt>
                <c:pt idx="21">
                  <c:v>-0.91304347826086951</c:v>
                </c:pt>
                <c:pt idx="22">
                  <c:v>-3.958333333333333</c:v>
                </c:pt>
                <c:pt idx="23">
                  <c:v>-2.708333333333333</c:v>
                </c:pt>
                <c:pt idx="24">
                  <c:v>-1.9200000000000004</c:v>
                </c:pt>
                <c:pt idx="25">
                  <c:v>-1.25</c:v>
                </c:pt>
                <c:pt idx="26">
                  <c:v>-1.5416666666666667</c:v>
                </c:pt>
                <c:pt idx="27">
                  <c:v>-0.69565217391304346</c:v>
                </c:pt>
                <c:pt idx="28">
                  <c:v>-0.70833333333333348</c:v>
                </c:pt>
                <c:pt idx="29">
                  <c:v>-2.52</c:v>
                </c:pt>
                <c:pt idx="30">
                  <c:v>-0.39130434782608692</c:v>
                </c:pt>
                <c:pt idx="31">
                  <c:v>-1.1599999999999999</c:v>
                </c:pt>
                <c:pt idx="32">
                  <c:v>-1.3888888888888891</c:v>
                </c:pt>
                <c:pt idx="33">
                  <c:v>-1.6923076923076923</c:v>
                </c:pt>
                <c:pt idx="34">
                  <c:v>0.39583333333333326</c:v>
                </c:pt>
                <c:pt idx="35">
                  <c:v>0.73913043478260876</c:v>
                </c:pt>
                <c:pt idx="36">
                  <c:v>0.16666666666666646</c:v>
                </c:pt>
                <c:pt idx="37">
                  <c:v>-0.77083333333333326</c:v>
                </c:pt>
                <c:pt idx="38">
                  <c:v>-0.76</c:v>
                </c:pt>
                <c:pt idx="39">
                  <c:v>-1.25</c:v>
                </c:pt>
                <c:pt idx="40">
                  <c:v>-0.27272727272727265</c:v>
                </c:pt>
                <c:pt idx="41">
                  <c:v>-2.6458333333333335</c:v>
                </c:pt>
                <c:pt idx="42">
                  <c:v>-0.66666666666666663</c:v>
                </c:pt>
                <c:pt idx="43">
                  <c:v>-0.29166666666666663</c:v>
                </c:pt>
                <c:pt idx="44">
                  <c:v>-1.6400000000000001</c:v>
                </c:pt>
                <c:pt idx="45">
                  <c:v>-1.5454545454545459</c:v>
                </c:pt>
                <c:pt idx="46">
                  <c:v>-0.31249999999999994</c:v>
                </c:pt>
                <c:pt idx="47">
                  <c:v>-0.38</c:v>
                </c:pt>
                <c:pt idx="48">
                  <c:v>-0.45454545454545447</c:v>
                </c:pt>
                <c:pt idx="49">
                  <c:v>-0.95454545454545436</c:v>
                </c:pt>
                <c:pt idx="50">
                  <c:v>-0.41304347826086962</c:v>
                </c:pt>
                <c:pt idx="51">
                  <c:v>-1.8499999999999999</c:v>
                </c:pt>
                <c:pt idx="52">
                  <c:v>-1.652173913043478</c:v>
                </c:pt>
                <c:pt idx="53">
                  <c:v>-1.4749999999999999</c:v>
                </c:pt>
              </c:numCache>
            </c:numRef>
          </c:val>
          <c:smooth val="0"/>
        </c:ser>
        <c:ser>
          <c:idx val="2"/>
          <c:order val="2"/>
          <c:tx>
            <c:strRef>
              <c:f>'PEP reactivity over time'!$C$1</c:f>
              <c:strCache>
                <c:ptCount val="1"/>
                <c:pt idx="0">
                  <c:v>Control</c:v>
                </c:pt>
              </c:strCache>
            </c:strRef>
          </c:tx>
          <c:spPr>
            <a:ln w="57150">
              <a:solidFill>
                <a:sysClr val="windowText" lastClr="000000"/>
              </a:solidFill>
              <a:prstDash val="lgDash"/>
            </a:ln>
          </c:spPr>
          <c:marker>
            <c:symbol val="none"/>
          </c:marker>
          <c:val>
            <c:numRef>
              <c:f>'PEP reactivity over time'!$C$2:$C$55</c:f>
              <c:numCache>
                <c:formatCode>###0.0000</c:formatCode>
                <c:ptCount val="54"/>
                <c:pt idx="0">
                  <c:v>-5.7241379310344822</c:v>
                </c:pt>
                <c:pt idx="1">
                  <c:v>-6.4285714285714279</c:v>
                </c:pt>
                <c:pt idx="2">
                  <c:v>-4.5172413793103443</c:v>
                </c:pt>
                <c:pt idx="3">
                  <c:v>-5.3703703703703702</c:v>
                </c:pt>
                <c:pt idx="4">
                  <c:v>-5.1034482758620694</c:v>
                </c:pt>
                <c:pt idx="5">
                  <c:v>-6.7037037037037033</c:v>
                </c:pt>
                <c:pt idx="6">
                  <c:v>-5.75</c:v>
                </c:pt>
                <c:pt idx="7">
                  <c:v>-5.5517241379310338</c:v>
                </c:pt>
                <c:pt idx="8">
                  <c:v>-2.6206896551724137</c:v>
                </c:pt>
                <c:pt idx="9">
                  <c:v>-3.6896551724137927</c:v>
                </c:pt>
                <c:pt idx="10">
                  <c:v>-3.2758620689655173</c:v>
                </c:pt>
                <c:pt idx="11">
                  <c:v>-4.7857142857142856</c:v>
                </c:pt>
                <c:pt idx="12">
                  <c:v>-4.0344827586206895</c:v>
                </c:pt>
                <c:pt idx="13">
                  <c:v>-3.3103448275862069</c:v>
                </c:pt>
                <c:pt idx="14">
                  <c:v>-1.6206896551724144</c:v>
                </c:pt>
                <c:pt idx="15">
                  <c:v>-3.7857142857142851</c:v>
                </c:pt>
                <c:pt idx="16">
                  <c:v>-4.0357142857142856</c:v>
                </c:pt>
                <c:pt idx="17">
                  <c:v>-3.5714285714285712</c:v>
                </c:pt>
                <c:pt idx="18">
                  <c:v>-2.3448275862068964</c:v>
                </c:pt>
                <c:pt idx="19">
                  <c:v>-2.5714285714285712</c:v>
                </c:pt>
                <c:pt idx="20">
                  <c:v>-1.9285714285714284</c:v>
                </c:pt>
                <c:pt idx="21">
                  <c:v>-2.9629629629629628</c:v>
                </c:pt>
                <c:pt idx="22">
                  <c:v>-2.8928571428571428</c:v>
                </c:pt>
                <c:pt idx="23">
                  <c:v>-2.5185185185185182</c:v>
                </c:pt>
                <c:pt idx="24">
                  <c:v>-1.8214285714285716</c:v>
                </c:pt>
                <c:pt idx="25">
                  <c:v>-0.96551724137931039</c:v>
                </c:pt>
                <c:pt idx="26">
                  <c:v>-1.7931034482758621</c:v>
                </c:pt>
                <c:pt idx="27">
                  <c:v>-1.607142857142857</c:v>
                </c:pt>
                <c:pt idx="28">
                  <c:v>-0.2413793103448276</c:v>
                </c:pt>
                <c:pt idx="29">
                  <c:v>-2.6551724137931036</c:v>
                </c:pt>
                <c:pt idx="30">
                  <c:v>-1.586206896551724</c:v>
                </c:pt>
                <c:pt idx="31">
                  <c:v>-1.6428571428571428</c:v>
                </c:pt>
                <c:pt idx="32">
                  <c:v>-1.1071428571428572</c:v>
                </c:pt>
                <c:pt idx="33">
                  <c:v>-1</c:v>
                </c:pt>
                <c:pt idx="34">
                  <c:v>-1.3214285714285714</c:v>
                </c:pt>
                <c:pt idx="35">
                  <c:v>-1.8214285714285716</c:v>
                </c:pt>
                <c:pt idx="36">
                  <c:v>-1.4642857142857146</c:v>
                </c:pt>
                <c:pt idx="37">
                  <c:v>-2.9629629629629628</c:v>
                </c:pt>
                <c:pt idx="38">
                  <c:v>-1.2142857142857142</c:v>
                </c:pt>
                <c:pt idx="39">
                  <c:v>-1.107142857142857</c:v>
                </c:pt>
                <c:pt idx="40">
                  <c:v>-0.78571428571428603</c:v>
                </c:pt>
                <c:pt idx="41">
                  <c:v>-2.9629629629629637</c:v>
                </c:pt>
                <c:pt idx="42">
                  <c:v>-2.7037037037037037</c:v>
                </c:pt>
                <c:pt idx="43">
                  <c:v>-2.7307692307692304</c:v>
                </c:pt>
                <c:pt idx="44">
                  <c:v>-1.6428571428571426</c:v>
                </c:pt>
                <c:pt idx="45">
                  <c:v>-1.8928571428571426</c:v>
                </c:pt>
                <c:pt idx="46">
                  <c:v>-2.3461538461538458</c:v>
                </c:pt>
                <c:pt idx="47">
                  <c:v>-2.4800000000000004</c:v>
                </c:pt>
                <c:pt idx="48">
                  <c:v>-2.6666666666666661</c:v>
                </c:pt>
                <c:pt idx="49">
                  <c:v>-2.4444444444444446</c:v>
                </c:pt>
                <c:pt idx="50">
                  <c:v>-1.4615384615384615</c:v>
                </c:pt>
                <c:pt idx="51">
                  <c:v>-2.3571428571428572</c:v>
                </c:pt>
                <c:pt idx="52">
                  <c:v>-2.2592592592592595</c:v>
                </c:pt>
                <c:pt idx="53">
                  <c:v>-2.3571428571428577</c:v>
                </c:pt>
              </c:numCache>
            </c:numRef>
          </c:val>
          <c:smooth val="0"/>
        </c:ser>
        <c:dLbls>
          <c:showLegendKey val="0"/>
          <c:showVal val="0"/>
          <c:showCatName val="0"/>
          <c:showSerName val="0"/>
          <c:showPercent val="0"/>
          <c:showBubbleSize val="0"/>
        </c:dLbls>
        <c:marker val="1"/>
        <c:smooth val="0"/>
        <c:axId val="153562624"/>
        <c:axId val="141684096"/>
      </c:lineChart>
      <c:catAx>
        <c:axId val="153562624"/>
        <c:scaling>
          <c:orientation val="minMax"/>
        </c:scaling>
        <c:delete val="0"/>
        <c:axPos val="b"/>
        <c:majorTickMark val="none"/>
        <c:minorTickMark val="none"/>
        <c:tickLblPos val="none"/>
        <c:txPr>
          <a:bodyPr/>
          <a:lstStyle/>
          <a:p>
            <a:pPr>
              <a:defRPr sz="2800"/>
            </a:pPr>
            <a:endParaRPr lang="en-US"/>
          </a:p>
        </c:txPr>
        <c:crossAx val="141684096"/>
        <c:crosses val="autoZero"/>
        <c:auto val="1"/>
        <c:lblAlgn val="ctr"/>
        <c:lblOffset val="100"/>
        <c:tickLblSkip val="5"/>
        <c:noMultiLvlLbl val="0"/>
      </c:catAx>
      <c:valAx>
        <c:axId val="141684096"/>
        <c:scaling>
          <c:orientation val="minMax"/>
          <c:max val="0"/>
          <c:min val="-14"/>
        </c:scaling>
        <c:delete val="0"/>
        <c:axPos val="l"/>
        <c:title>
          <c:tx>
            <c:rich>
              <a:bodyPr rot="-5400000" vert="horz"/>
              <a:lstStyle/>
              <a:p>
                <a:pPr>
                  <a:defRPr/>
                </a:pPr>
                <a:r>
                  <a:rPr lang="en-US" sz="3200" dirty="0" smtClean="0"/>
                  <a:t>Pre-Ejection</a:t>
                </a:r>
                <a:r>
                  <a:rPr lang="en-US" sz="3200" baseline="0" dirty="0" smtClean="0"/>
                  <a:t> Period Reactivity*</a:t>
                </a:r>
                <a:endParaRPr lang="en-US" sz="3200" dirty="0"/>
              </a:p>
            </c:rich>
          </c:tx>
          <c:layout>
            <c:manualLayout>
              <c:xMode val="edge"/>
              <c:yMode val="edge"/>
              <c:x val="0"/>
              <c:y val="0.14749989243147887"/>
            </c:manualLayout>
          </c:layout>
          <c:overlay val="0"/>
        </c:title>
        <c:numFmt formatCode="#,##0.0" sourceLinked="0"/>
        <c:majorTickMark val="out"/>
        <c:minorTickMark val="none"/>
        <c:tickLblPos val="nextTo"/>
        <c:txPr>
          <a:bodyPr/>
          <a:lstStyle/>
          <a:p>
            <a:pPr>
              <a:defRPr sz="2800"/>
            </a:pPr>
            <a:endParaRPr lang="en-US"/>
          </a:p>
        </c:txPr>
        <c:crossAx val="153562624"/>
        <c:crosses val="autoZero"/>
        <c:crossBetween val="between"/>
        <c:majorUnit val="2"/>
      </c:valAx>
    </c:plotArea>
    <c:legend>
      <c:legendPos val="r"/>
      <c:layout/>
      <c:overlay val="0"/>
      <c:txPr>
        <a:bodyPr/>
        <a:lstStyle/>
        <a:p>
          <a:pPr>
            <a:defRPr sz="3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41193678915137"/>
          <c:y val="0.11466056069087786"/>
          <c:w val="0.65493602362204717"/>
          <c:h val="0.60881866291771713"/>
        </c:manualLayout>
      </c:layout>
      <c:lineChart>
        <c:grouping val="standard"/>
        <c:varyColors val="0"/>
        <c:ser>
          <c:idx val="0"/>
          <c:order val="0"/>
          <c:tx>
            <c:strRef>
              <c:f>'Linkage with threat behavior'!$G$1</c:f>
              <c:strCache>
                <c:ptCount val="1"/>
                <c:pt idx="0">
                  <c:v>Threat</c:v>
                </c:pt>
              </c:strCache>
            </c:strRef>
          </c:tx>
          <c:spPr>
            <a:ln w="57150" cap="rnd">
              <a:solidFill>
                <a:srgbClr val="FF0000"/>
              </a:solidFill>
              <a:round/>
            </a:ln>
            <a:effectLst/>
          </c:spPr>
          <c:marker>
            <c:symbol val="none"/>
          </c:marker>
          <c:errBars>
            <c:errDir val="y"/>
            <c:errBarType val="both"/>
            <c:errValType val="fixedVal"/>
            <c:noEndCap val="0"/>
            <c:val val="3.6759000000000007E-2"/>
            <c:spPr>
              <a:ln w="38100"/>
            </c:spPr>
          </c:errBars>
          <c:cat>
            <c:strRef>
              <c:f>'Linkage with threat behavior'!$F$2:$F$3</c:f>
              <c:strCache>
                <c:ptCount val="2"/>
                <c:pt idx="0">
                  <c:v>Low Partner Threat Behavior</c:v>
                </c:pt>
                <c:pt idx="1">
                  <c:v>High Partner Threat Behavior</c:v>
                </c:pt>
              </c:strCache>
            </c:strRef>
          </c:cat>
          <c:val>
            <c:numRef>
              <c:f>'Linkage with threat behavior'!$G$2:$G$3</c:f>
              <c:numCache>
                <c:formatCode>General</c:formatCode>
                <c:ptCount val="2"/>
                <c:pt idx="0">
                  <c:v>3.8520730000000003E-2</c:v>
                </c:pt>
                <c:pt idx="1">
                  <c:v>1.6759270000000003E-2</c:v>
                </c:pt>
              </c:numCache>
            </c:numRef>
          </c:val>
          <c:smooth val="0"/>
        </c:ser>
        <c:ser>
          <c:idx val="1"/>
          <c:order val="1"/>
          <c:tx>
            <c:strRef>
              <c:f>'Linkage with threat behavior'!$H$1</c:f>
              <c:strCache>
                <c:ptCount val="1"/>
                <c:pt idx="0">
                  <c:v>Partner</c:v>
                </c:pt>
              </c:strCache>
            </c:strRef>
          </c:tx>
          <c:spPr>
            <a:ln w="57150" cap="rnd">
              <a:solidFill>
                <a:srgbClr val="0070C0"/>
              </a:solidFill>
              <a:prstDash val="sysDash"/>
              <a:round/>
            </a:ln>
            <a:effectLst/>
          </c:spPr>
          <c:marker>
            <c:symbol val="none"/>
          </c:marker>
          <c:errBars>
            <c:errDir val="y"/>
            <c:errBarType val="both"/>
            <c:errValType val="fixedVal"/>
            <c:noEndCap val="0"/>
            <c:val val="2.0602000000000002E-2"/>
            <c:spPr>
              <a:ln w="38100"/>
            </c:spPr>
          </c:errBars>
          <c:cat>
            <c:strRef>
              <c:f>'Linkage with threat behavior'!$F$2:$F$3</c:f>
              <c:strCache>
                <c:ptCount val="2"/>
                <c:pt idx="0">
                  <c:v>Low Partner Threat Behavior</c:v>
                </c:pt>
                <c:pt idx="1">
                  <c:v>High Partner Threat Behavior</c:v>
                </c:pt>
              </c:strCache>
            </c:strRef>
          </c:cat>
          <c:val>
            <c:numRef>
              <c:f>'Linkage with threat behavior'!$H$2:$H$3</c:f>
              <c:numCache>
                <c:formatCode>General</c:formatCode>
                <c:ptCount val="2"/>
                <c:pt idx="0">
                  <c:v>0.11000694</c:v>
                </c:pt>
                <c:pt idx="1">
                  <c:v>8.1133060000000007E-2</c:v>
                </c:pt>
              </c:numCache>
            </c:numRef>
          </c:val>
          <c:smooth val="0"/>
        </c:ser>
        <c:ser>
          <c:idx val="2"/>
          <c:order val="2"/>
          <c:tx>
            <c:strRef>
              <c:f>'Linkage with threat behavior'!$I$1</c:f>
              <c:strCache>
                <c:ptCount val="1"/>
                <c:pt idx="0">
                  <c:v>Control</c:v>
                </c:pt>
              </c:strCache>
            </c:strRef>
          </c:tx>
          <c:spPr>
            <a:ln w="57150" cap="rnd">
              <a:solidFill>
                <a:schemeClr val="tx1"/>
              </a:solidFill>
              <a:prstDash val="solid"/>
              <a:round/>
            </a:ln>
            <a:effectLst/>
          </c:spPr>
          <c:marker>
            <c:symbol val="none"/>
          </c:marker>
          <c:dPt>
            <c:idx val="1"/>
            <c:marker/>
            <c:bubble3D val="0"/>
            <c:spPr>
              <a:ln w="57150" cap="rnd">
                <a:solidFill>
                  <a:schemeClr val="tx1"/>
                </a:solidFill>
                <a:prstDash val="lgDash"/>
                <a:round/>
              </a:ln>
              <a:effectLst/>
            </c:spPr>
          </c:dPt>
          <c:errBars>
            <c:errDir val="y"/>
            <c:errBarType val="both"/>
            <c:errValType val="fixedVal"/>
            <c:noEndCap val="0"/>
            <c:val val="2.3300000000000008E-2"/>
            <c:spPr>
              <a:ln w="38100"/>
            </c:spPr>
          </c:errBars>
          <c:cat>
            <c:strRef>
              <c:f>'Linkage with threat behavior'!$F$2:$F$3</c:f>
              <c:strCache>
                <c:ptCount val="2"/>
                <c:pt idx="0">
                  <c:v>Low Partner Threat Behavior</c:v>
                </c:pt>
                <c:pt idx="1">
                  <c:v>High Partner Threat Behavior</c:v>
                </c:pt>
              </c:strCache>
            </c:strRef>
          </c:cat>
          <c:val>
            <c:numRef>
              <c:f>'Linkage with threat behavior'!$I$2:$I$3</c:f>
              <c:numCache>
                <c:formatCode>General</c:formatCode>
                <c:ptCount val="2"/>
                <c:pt idx="0">
                  <c:v>7.2113899999999995E-2</c:v>
                </c:pt>
                <c:pt idx="1">
                  <c:v>4.6661000000000064E-3</c:v>
                </c:pt>
              </c:numCache>
            </c:numRef>
          </c:val>
          <c:smooth val="0"/>
        </c:ser>
        <c:dLbls>
          <c:showLegendKey val="0"/>
          <c:showVal val="0"/>
          <c:showCatName val="0"/>
          <c:showSerName val="0"/>
          <c:showPercent val="0"/>
          <c:showBubbleSize val="0"/>
        </c:dLbls>
        <c:marker val="1"/>
        <c:smooth val="0"/>
        <c:axId val="204805120"/>
        <c:axId val="141313728"/>
      </c:lineChart>
      <c:catAx>
        <c:axId val="204805120"/>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j-lt"/>
                <a:ea typeface="+mn-ea"/>
                <a:cs typeface="Times New Roman" panose="02020603050405020304" pitchFamily="18" charset="0"/>
              </a:defRPr>
            </a:pPr>
            <a:endParaRPr lang="en-US"/>
          </a:p>
        </c:txPr>
        <c:crossAx val="141313728"/>
        <c:crosses val="autoZero"/>
        <c:auto val="1"/>
        <c:lblAlgn val="ctr"/>
        <c:lblOffset val="100"/>
        <c:noMultiLvlLbl val="0"/>
      </c:catAx>
      <c:valAx>
        <c:axId val="141313728"/>
        <c:scaling>
          <c:orientation val="minMax"/>
          <c:max val="0.2"/>
          <c:min val="-4.0000000000000008E-2"/>
        </c:scaling>
        <c:delete val="0"/>
        <c:axPos val="l"/>
        <c:title>
          <c:tx>
            <c:rich>
              <a:bodyPr rot="-5400000" vert="horz"/>
              <a:lstStyle/>
              <a:p>
                <a:pPr>
                  <a:defRPr/>
                </a:pPr>
                <a:r>
                  <a:rPr lang="en-US" sz="3200" dirty="0" smtClean="0"/>
                  <a:t>Physiological Linkage</a:t>
                </a:r>
                <a:endParaRPr lang="en-US" sz="3200" dirty="0"/>
              </a:p>
            </c:rich>
          </c:tx>
          <c:layout>
            <c:manualLayout>
              <c:xMode val="edge"/>
              <c:yMode val="edge"/>
              <c:x val="0"/>
              <c:y val="6.2871229089292754E-2"/>
            </c:manualLayout>
          </c:layout>
          <c:overlay val="0"/>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j-lt"/>
                <a:ea typeface="+mn-ea"/>
                <a:cs typeface="Times New Roman" panose="02020603050405020304" pitchFamily="18" charset="0"/>
              </a:defRPr>
            </a:pPr>
            <a:endParaRPr lang="en-US"/>
          </a:p>
        </c:txPr>
        <c:crossAx val="204805120"/>
        <c:crosses val="autoZero"/>
        <c:crossBetween val="between"/>
        <c:majorUnit val="4.0000000000000008E-2"/>
      </c:valAx>
      <c:spPr>
        <a:noFill/>
        <a:ln>
          <a:noFill/>
        </a:ln>
        <a:effectLst/>
      </c:spPr>
    </c:plotArea>
    <c:legend>
      <c:legendPos val="r"/>
      <c:layout>
        <c:manualLayout>
          <c:xMode val="edge"/>
          <c:yMode val="edge"/>
          <c:x val="0.75769177630847473"/>
          <c:y val="5.3820125864387286E-3"/>
          <c:w val="0.21624243994332165"/>
          <c:h val="0.38253621390154441"/>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j-lt"/>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6372038723558"/>
          <c:y val="9.3412275388653335E-2"/>
          <c:w val="0.70375966893776687"/>
          <c:h val="0.63006703008277809"/>
        </c:manualLayout>
      </c:layout>
      <c:lineChart>
        <c:grouping val="standard"/>
        <c:varyColors val="0"/>
        <c:ser>
          <c:idx val="0"/>
          <c:order val="0"/>
          <c:tx>
            <c:strRef>
              <c:f>'Linkage with threat statements'!$G$1</c:f>
              <c:strCache>
                <c:ptCount val="1"/>
                <c:pt idx="0">
                  <c:v>Threat</c:v>
                </c:pt>
              </c:strCache>
            </c:strRef>
          </c:tx>
          <c:spPr>
            <a:ln w="57150" cap="rnd">
              <a:solidFill>
                <a:srgbClr val="FF0000"/>
              </a:solidFill>
              <a:round/>
            </a:ln>
            <a:effectLst/>
          </c:spPr>
          <c:marker>
            <c:symbol val="none"/>
          </c:marker>
          <c:errBars>
            <c:errDir val="y"/>
            <c:errBarType val="both"/>
            <c:errValType val="fixedVal"/>
            <c:noEndCap val="0"/>
            <c:val val="7.3000000000000009E-2"/>
            <c:spPr>
              <a:ln w="38100"/>
            </c:spPr>
          </c:errBars>
          <c:cat>
            <c:strRef>
              <c:f>'Linkage with threat statements'!$F$2:$F$3</c:f>
              <c:strCache>
                <c:ptCount val="2"/>
                <c:pt idx="0">
                  <c:v>Low Partner Threat Statements</c:v>
                </c:pt>
                <c:pt idx="1">
                  <c:v>High Partner Threat Statements</c:v>
                </c:pt>
              </c:strCache>
            </c:strRef>
          </c:cat>
          <c:val>
            <c:numRef>
              <c:f>'Linkage with threat statements'!$G$2:$G$3</c:f>
              <c:numCache>
                <c:formatCode>General</c:formatCode>
                <c:ptCount val="2"/>
                <c:pt idx="0">
                  <c:v>5.3748149999999995E-2</c:v>
                </c:pt>
                <c:pt idx="1">
                  <c:v>6.235185E-2</c:v>
                </c:pt>
              </c:numCache>
            </c:numRef>
          </c:val>
          <c:smooth val="0"/>
        </c:ser>
        <c:ser>
          <c:idx val="1"/>
          <c:order val="1"/>
          <c:tx>
            <c:strRef>
              <c:f>'Linkage with threat statements'!$H$1</c:f>
              <c:strCache>
                <c:ptCount val="1"/>
                <c:pt idx="0">
                  <c:v>Partner</c:v>
                </c:pt>
              </c:strCache>
            </c:strRef>
          </c:tx>
          <c:spPr>
            <a:ln w="57150" cap="rnd">
              <a:solidFill>
                <a:schemeClr val="tx2">
                  <a:lumMod val="60000"/>
                  <a:lumOff val="40000"/>
                </a:schemeClr>
              </a:solidFill>
              <a:prstDash val="sysDash"/>
              <a:round/>
            </a:ln>
            <a:effectLst/>
          </c:spPr>
          <c:marker>
            <c:symbol val="none"/>
          </c:marker>
          <c:errBars>
            <c:errDir val="y"/>
            <c:errBarType val="both"/>
            <c:errValType val="fixedVal"/>
            <c:noEndCap val="0"/>
            <c:val val="9.0000000000000024E-2"/>
            <c:spPr>
              <a:ln w="38100"/>
            </c:spPr>
          </c:errBars>
          <c:cat>
            <c:strRef>
              <c:f>'Linkage with threat statements'!$F$2:$F$3</c:f>
              <c:strCache>
                <c:ptCount val="2"/>
                <c:pt idx="0">
                  <c:v>Low Partner Threat Statements</c:v>
                </c:pt>
                <c:pt idx="1">
                  <c:v>High Partner Threat Statements</c:v>
                </c:pt>
              </c:strCache>
            </c:strRef>
          </c:cat>
          <c:val>
            <c:numRef>
              <c:f>'Linkage with threat statements'!$H$2:$H$3</c:f>
              <c:numCache>
                <c:formatCode>General</c:formatCode>
                <c:ptCount val="2"/>
                <c:pt idx="0">
                  <c:v>7.3184100000000002E-2</c:v>
                </c:pt>
                <c:pt idx="1">
                  <c:v>0.10183590000000001</c:v>
                </c:pt>
              </c:numCache>
            </c:numRef>
          </c:val>
          <c:smooth val="0"/>
        </c:ser>
        <c:ser>
          <c:idx val="2"/>
          <c:order val="2"/>
          <c:tx>
            <c:strRef>
              <c:f>'Linkage with threat statements'!$I$1</c:f>
              <c:strCache>
                <c:ptCount val="1"/>
                <c:pt idx="0">
                  <c:v>Control</c:v>
                </c:pt>
              </c:strCache>
            </c:strRef>
          </c:tx>
          <c:spPr>
            <a:ln w="57150" cap="rnd">
              <a:solidFill>
                <a:schemeClr val="tx1"/>
              </a:solidFill>
              <a:prstDash val="lgDash"/>
              <a:round/>
            </a:ln>
            <a:effectLst/>
          </c:spPr>
          <c:marker>
            <c:symbol val="none"/>
          </c:marker>
          <c:errBars>
            <c:errDir val="y"/>
            <c:errBarType val="both"/>
            <c:errValType val="fixedVal"/>
            <c:noEndCap val="0"/>
            <c:val val="5.000000000000001E-2"/>
          </c:errBars>
          <c:cat>
            <c:strRef>
              <c:f>'Linkage with threat statements'!$F$2:$F$3</c:f>
              <c:strCache>
                <c:ptCount val="2"/>
                <c:pt idx="0">
                  <c:v>Low Partner Threat Statements</c:v>
                </c:pt>
                <c:pt idx="1">
                  <c:v>High Partner Threat Statements</c:v>
                </c:pt>
              </c:strCache>
            </c:strRef>
          </c:cat>
          <c:val>
            <c:numRef>
              <c:f>'Linkage with threat statements'!$I$2:$I$3</c:f>
              <c:numCache>
                <c:formatCode>General</c:formatCode>
                <c:ptCount val="2"/>
                <c:pt idx="0">
                  <c:v>3.1164299999999992E-2</c:v>
                </c:pt>
                <c:pt idx="1">
                  <c:v>6.6935700000000001E-2</c:v>
                </c:pt>
              </c:numCache>
            </c:numRef>
          </c:val>
          <c:smooth val="0"/>
        </c:ser>
        <c:dLbls>
          <c:showLegendKey val="0"/>
          <c:showVal val="0"/>
          <c:showCatName val="0"/>
          <c:showSerName val="0"/>
          <c:showPercent val="0"/>
          <c:showBubbleSize val="0"/>
        </c:dLbls>
        <c:marker val="1"/>
        <c:smooth val="0"/>
        <c:axId val="182240768"/>
        <c:axId val="284672000"/>
      </c:lineChart>
      <c:catAx>
        <c:axId val="18224076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j-lt"/>
                <a:ea typeface="+mn-ea"/>
                <a:cs typeface="Times New Roman" panose="02020603050405020304" pitchFamily="18" charset="0"/>
              </a:defRPr>
            </a:pPr>
            <a:endParaRPr lang="en-US"/>
          </a:p>
        </c:txPr>
        <c:crossAx val="284672000"/>
        <c:crosses val="autoZero"/>
        <c:auto val="1"/>
        <c:lblAlgn val="ctr"/>
        <c:lblOffset val="100"/>
        <c:noMultiLvlLbl val="0"/>
      </c:catAx>
      <c:valAx>
        <c:axId val="284672000"/>
        <c:scaling>
          <c:orientation val="minMax"/>
          <c:max val="0.2"/>
          <c:min val="-4.0000000000000008E-2"/>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3200" b="1" dirty="0">
                    <a:solidFill>
                      <a:schemeClr val="tx1"/>
                    </a:solidFill>
                    <a:latin typeface="+mj-lt"/>
                    <a:cs typeface="Times New Roman" panose="02020603050405020304" pitchFamily="18" charset="0"/>
                  </a:rPr>
                  <a:t>Physiological Linkage</a:t>
                </a:r>
              </a:p>
            </c:rich>
          </c:tx>
          <c:layout>
            <c:manualLayout>
              <c:xMode val="edge"/>
              <c:yMode val="edge"/>
              <c:x val="1.6522847571220682E-2"/>
              <c:y val="7.4110034322632745E-2"/>
            </c:manualLayout>
          </c:layout>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j-lt"/>
                <a:ea typeface="+mn-ea"/>
                <a:cs typeface="Times New Roman" panose="02020603050405020304" pitchFamily="18" charset="0"/>
              </a:defRPr>
            </a:pPr>
            <a:endParaRPr lang="en-US"/>
          </a:p>
        </c:txPr>
        <c:crossAx val="182240768"/>
        <c:crosses val="autoZero"/>
        <c:crossBetween val="between"/>
        <c:majorUnit val="4.0000000000000008E-2"/>
      </c:valAx>
      <c:spPr>
        <a:noFill/>
        <a:ln>
          <a:noFill/>
        </a:ln>
        <a:effectLst/>
      </c:spPr>
    </c:plotArea>
    <c:legend>
      <c:legendPos val="tr"/>
      <c:layout>
        <c:manualLayout>
          <c:xMode val="edge"/>
          <c:yMode val="edge"/>
          <c:x val="0.77019534658998157"/>
          <c:y val="0"/>
          <c:w val="0.20910813668724093"/>
          <c:h val="0.34364869775893397"/>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j-lt"/>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59848005798246"/>
          <c:y val="0.12495461632103881"/>
          <c:w val="0.63602150685889614"/>
          <c:h val="0.61734182551943051"/>
        </c:manualLayout>
      </c:layout>
      <c:lineChart>
        <c:grouping val="standard"/>
        <c:varyColors val="0"/>
        <c:ser>
          <c:idx val="0"/>
          <c:order val="0"/>
          <c:tx>
            <c:strRef>
              <c:f>'Talk time'!$G$1</c:f>
              <c:strCache>
                <c:ptCount val="1"/>
                <c:pt idx="0">
                  <c:v>Threat</c:v>
                </c:pt>
              </c:strCache>
            </c:strRef>
          </c:tx>
          <c:spPr>
            <a:ln w="57150" cap="rnd">
              <a:solidFill>
                <a:srgbClr val="FF0000"/>
              </a:solidFill>
              <a:round/>
            </a:ln>
            <a:effectLst/>
          </c:spPr>
          <c:marker>
            <c:symbol val="none"/>
          </c:marker>
          <c:errBars>
            <c:errDir val="y"/>
            <c:errBarType val="both"/>
            <c:errValType val="fixedVal"/>
            <c:noEndCap val="0"/>
            <c:val val="2.6500000000000006E-2"/>
            <c:spPr>
              <a:ln w="38100"/>
            </c:spPr>
          </c:errBars>
          <c:cat>
            <c:strRef>
              <c:f>'Talk time'!$F$2:$F$3</c:f>
              <c:strCache>
                <c:ptCount val="2"/>
                <c:pt idx="0">
                  <c:v>Low Partner Talk Time</c:v>
                </c:pt>
                <c:pt idx="1">
                  <c:v>High Partner Talk Time</c:v>
                </c:pt>
              </c:strCache>
            </c:strRef>
          </c:cat>
          <c:val>
            <c:numRef>
              <c:f>'Talk time'!$G$2:$G$3</c:f>
              <c:numCache>
                <c:formatCode>General</c:formatCode>
                <c:ptCount val="2"/>
                <c:pt idx="0">
                  <c:v>4.5346876039999984E-3</c:v>
                </c:pt>
                <c:pt idx="1">
                  <c:v>0.114785312396</c:v>
                </c:pt>
              </c:numCache>
            </c:numRef>
          </c:val>
          <c:smooth val="0"/>
        </c:ser>
        <c:ser>
          <c:idx val="1"/>
          <c:order val="1"/>
          <c:tx>
            <c:strRef>
              <c:f>'Talk time'!$H$1</c:f>
              <c:strCache>
                <c:ptCount val="1"/>
                <c:pt idx="0">
                  <c:v>Partner </c:v>
                </c:pt>
              </c:strCache>
            </c:strRef>
          </c:tx>
          <c:spPr>
            <a:ln w="57150" cap="rnd">
              <a:solidFill>
                <a:srgbClr val="0070C0"/>
              </a:solidFill>
              <a:prstDash val="sysDash"/>
              <a:round/>
            </a:ln>
            <a:effectLst/>
          </c:spPr>
          <c:marker>
            <c:symbol val="none"/>
          </c:marker>
          <c:errBars>
            <c:errDir val="y"/>
            <c:errBarType val="both"/>
            <c:errValType val="fixedVal"/>
            <c:noEndCap val="0"/>
            <c:val val="1.8000000000000002E-2"/>
            <c:spPr>
              <a:ln w="38100"/>
            </c:spPr>
          </c:errBars>
          <c:cat>
            <c:strRef>
              <c:f>'Talk time'!$F$2:$F$3</c:f>
              <c:strCache>
                <c:ptCount val="2"/>
                <c:pt idx="0">
                  <c:v>Low Partner Talk Time</c:v>
                </c:pt>
                <c:pt idx="1">
                  <c:v>High Partner Talk Time</c:v>
                </c:pt>
              </c:strCache>
            </c:strRef>
          </c:cat>
          <c:val>
            <c:numRef>
              <c:f>'Talk time'!$H$2:$H$3</c:f>
              <c:numCache>
                <c:formatCode>General</c:formatCode>
                <c:ptCount val="2"/>
                <c:pt idx="0">
                  <c:v>0.10148179092399999</c:v>
                </c:pt>
                <c:pt idx="1">
                  <c:v>0.10009820907599998</c:v>
                </c:pt>
              </c:numCache>
            </c:numRef>
          </c:val>
          <c:smooth val="0"/>
        </c:ser>
        <c:ser>
          <c:idx val="2"/>
          <c:order val="2"/>
          <c:tx>
            <c:strRef>
              <c:f>'Talk time'!$I$1</c:f>
              <c:strCache>
                <c:ptCount val="1"/>
                <c:pt idx="0">
                  <c:v>Control</c:v>
                </c:pt>
              </c:strCache>
            </c:strRef>
          </c:tx>
          <c:spPr>
            <a:ln w="57150" cap="rnd">
              <a:solidFill>
                <a:sysClr val="windowText" lastClr="000000"/>
              </a:solidFill>
              <a:prstDash val="lgDash"/>
              <a:round/>
            </a:ln>
            <a:effectLst/>
          </c:spPr>
          <c:marker>
            <c:symbol val="none"/>
          </c:marker>
          <c:errBars>
            <c:errDir val="y"/>
            <c:errBarType val="both"/>
            <c:errValType val="fixedVal"/>
            <c:noEndCap val="0"/>
            <c:val val="1.5000000000000003E-2"/>
            <c:spPr>
              <a:ln w="38100"/>
            </c:spPr>
          </c:errBars>
          <c:cat>
            <c:strRef>
              <c:f>'Talk time'!$F$2:$F$3</c:f>
              <c:strCache>
                <c:ptCount val="2"/>
                <c:pt idx="0">
                  <c:v>Low Partner Talk Time</c:v>
                </c:pt>
                <c:pt idx="1">
                  <c:v>High Partner Talk Time</c:v>
                </c:pt>
              </c:strCache>
            </c:strRef>
          </c:cat>
          <c:val>
            <c:numRef>
              <c:f>'Talk time'!$I$2:$I$3</c:f>
              <c:numCache>
                <c:formatCode>General</c:formatCode>
                <c:ptCount val="2"/>
                <c:pt idx="0">
                  <c:v>4.9964113923999992E-2</c:v>
                </c:pt>
                <c:pt idx="1">
                  <c:v>5.9358860759999993E-3</c:v>
                </c:pt>
              </c:numCache>
            </c:numRef>
          </c:val>
          <c:smooth val="0"/>
        </c:ser>
        <c:dLbls>
          <c:showLegendKey val="0"/>
          <c:showVal val="0"/>
          <c:showCatName val="0"/>
          <c:showSerName val="0"/>
          <c:showPercent val="0"/>
          <c:showBubbleSize val="0"/>
        </c:dLbls>
        <c:marker val="1"/>
        <c:smooth val="0"/>
        <c:axId val="162705408"/>
        <c:axId val="158714688"/>
      </c:lineChart>
      <c:catAx>
        <c:axId val="16270540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j-lt"/>
                <a:ea typeface="+mn-ea"/>
                <a:cs typeface="Times New Roman" panose="02020603050405020304" pitchFamily="18" charset="0"/>
              </a:defRPr>
            </a:pPr>
            <a:endParaRPr lang="en-US"/>
          </a:p>
        </c:txPr>
        <c:crossAx val="158714688"/>
        <c:crosses val="autoZero"/>
        <c:auto val="1"/>
        <c:lblAlgn val="ctr"/>
        <c:lblOffset val="100"/>
        <c:noMultiLvlLbl val="0"/>
      </c:catAx>
      <c:valAx>
        <c:axId val="158714688"/>
        <c:scaling>
          <c:orientation val="minMax"/>
          <c:max val="0.16000000000000003"/>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3200" b="1" dirty="0">
                    <a:solidFill>
                      <a:schemeClr val="tx1"/>
                    </a:solidFill>
                    <a:latin typeface="+mj-lt"/>
                    <a:cs typeface="Times New Roman" panose="02020603050405020304" pitchFamily="18" charset="0"/>
                  </a:rPr>
                  <a:t>Physiological Linkage</a:t>
                </a:r>
              </a:p>
            </c:rich>
          </c:tx>
          <c:layout>
            <c:manualLayout>
              <c:xMode val="edge"/>
              <c:yMode val="edge"/>
              <c:x val="5.6533158811645397E-3"/>
              <c:y val="6.1330750994835322E-2"/>
            </c:manualLayout>
          </c:layout>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Times New Roman" panose="02020603050405020304" pitchFamily="18" charset="0"/>
              </a:defRPr>
            </a:pPr>
            <a:endParaRPr lang="en-US"/>
          </a:p>
        </c:txPr>
        <c:crossAx val="162705408"/>
        <c:crosses val="autoZero"/>
        <c:crossBetween val="between"/>
        <c:majorUnit val="4.0000000000000008E-2"/>
      </c:valAx>
      <c:spPr>
        <a:noFill/>
        <a:ln>
          <a:noFill/>
        </a:ln>
        <a:effectLst/>
      </c:spPr>
    </c:plotArea>
    <c:legend>
      <c:legendPos val="tr"/>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j-lt"/>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59848005798246"/>
          <c:y val="0.12495461632103881"/>
          <c:w val="0.63602150685889614"/>
          <c:h val="0.61734182551943051"/>
        </c:manualLayout>
      </c:layout>
      <c:lineChart>
        <c:grouping val="standard"/>
        <c:varyColors val="0"/>
        <c:ser>
          <c:idx val="0"/>
          <c:order val="0"/>
          <c:tx>
            <c:strRef>
              <c:f>'Talk time'!$G$1</c:f>
              <c:strCache>
                <c:ptCount val="1"/>
                <c:pt idx="0">
                  <c:v>Threat</c:v>
                </c:pt>
              </c:strCache>
            </c:strRef>
          </c:tx>
          <c:spPr>
            <a:ln w="57150" cap="rnd">
              <a:solidFill>
                <a:srgbClr val="FF0000"/>
              </a:solidFill>
              <a:round/>
            </a:ln>
            <a:effectLst/>
          </c:spPr>
          <c:marker>
            <c:symbol val="none"/>
          </c:marker>
          <c:errBars>
            <c:errDir val="y"/>
            <c:errBarType val="both"/>
            <c:errValType val="fixedVal"/>
            <c:noEndCap val="0"/>
            <c:val val="2.6500000000000006E-2"/>
            <c:spPr>
              <a:ln w="38100"/>
            </c:spPr>
          </c:errBars>
          <c:cat>
            <c:strRef>
              <c:f>'Talk time'!$F$2:$F$3</c:f>
              <c:strCache>
                <c:ptCount val="2"/>
                <c:pt idx="0">
                  <c:v>Low Partner Talk Time</c:v>
                </c:pt>
                <c:pt idx="1">
                  <c:v>High Partner Talk Time</c:v>
                </c:pt>
              </c:strCache>
            </c:strRef>
          </c:cat>
          <c:val>
            <c:numRef>
              <c:f>'Talk time'!$G$2:$G$3</c:f>
              <c:numCache>
                <c:formatCode>General</c:formatCode>
                <c:ptCount val="2"/>
                <c:pt idx="0">
                  <c:v>4.5346876039999984E-3</c:v>
                </c:pt>
                <c:pt idx="1">
                  <c:v>0.114785312396</c:v>
                </c:pt>
              </c:numCache>
            </c:numRef>
          </c:val>
          <c:smooth val="0"/>
        </c:ser>
        <c:dLbls>
          <c:showLegendKey val="0"/>
          <c:showVal val="0"/>
          <c:showCatName val="0"/>
          <c:showSerName val="0"/>
          <c:showPercent val="0"/>
          <c:showBubbleSize val="0"/>
        </c:dLbls>
        <c:marker val="1"/>
        <c:smooth val="0"/>
        <c:axId val="288091136"/>
        <c:axId val="152998400"/>
      </c:lineChart>
      <c:catAx>
        <c:axId val="28809113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j-lt"/>
                <a:ea typeface="+mn-ea"/>
                <a:cs typeface="Times New Roman" panose="02020603050405020304" pitchFamily="18" charset="0"/>
              </a:defRPr>
            </a:pPr>
            <a:endParaRPr lang="en-US"/>
          </a:p>
        </c:txPr>
        <c:crossAx val="152998400"/>
        <c:crosses val="autoZero"/>
        <c:auto val="1"/>
        <c:lblAlgn val="ctr"/>
        <c:lblOffset val="100"/>
        <c:noMultiLvlLbl val="0"/>
      </c:catAx>
      <c:valAx>
        <c:axId val="152998400"/>
        <c:scaling>
          <c:orientation val="minMax"/>
          <c:max val="0.16000000000000003"/>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3200" b="1" dirty="0">
                    <a:solidFill>
                      <a:schemeClr val="tx1"/>
                    </a:solidFill>
                    <a:latin typeface="+mj-lt"/>
                    <a:cs typeface="Times New Roman" panose="02020603050405020304" pitchFamily="18" charset="0"/>
                  </a:rPr>
                  <a:t>Physiological Linkage</a:t>
                </a:r>
              </a:p>
            </c:rich>
          </c:tx>
          <c:layout>
            <c:manualLayout>
              <c:xMode val="edge"/>
              <c:yMode val="edge"/>
              <c:x val="5.6533158811645397E-3"/>
              <c:y val="6.1330750994835322E-2"/>
            </c:manualLayout>
          </c:layout>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Times New Roman" panose="02020603050405020304" pitchFamily="18" charset="0"/>
              </a:defRPr>
            </a:pPr>
            <a:endParaRPr lang="en-US"/>
          </a:p>
        </c:txPr>
        <c:crossAx val="288091136"/>
        <c:crosses val="autoZero"/>
        <c:crossBetween val="between"/>
        <c:majorUnit val="4.0000000000000008E-2"/>
      </c:valAx>
      <c:spPr>
        <a:noFill/>
        <a:ln>
          <a:noFill/>
        </a:ln>
        <a:effectLst/>
      </c:spPr>
    </c:plotArea>
    <c:legend>
      <c:legendPos val="tr"/>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j-lt"/>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59848005798246"/>
          <c:y val="0.12495461632103881"/>
          <c:w val="0.63602150685889614"/>
          <c:h val="0.61734182551943051"/>
        </c:manualLayout>
      </c:layout>
      <c:lineChart>
        <c:grouping val="standard"/>
        <c:varyColors val="0"/>
        <c:ser>
          <c:idx val="0"/>
          <c:order val="0"/>
          <c:tx>
            <c:strRef>
              <c:f>'Talk time'!$G$1</c:f>
              <c:strCache>
                <c:ptCount val="1"/>
                <c:pt idx="0">
                  <c:v>Threat</c:v>
                </c:pt>
              </c:strCache>
            </c:strRef>
          </c:tx>
          <c:spPr>
            <a:ln w="57150" cap="rnd">
              <a:solidFill>
                <a:srgbClr val="FF0000"/>
              </a:solidFill>
              <a:round/>
            </a:ln>
            <a:effectLst/>
          </c:spPr>
          <c:marker>
            <c:symbol val="none"/>
          </c:marker>
          <c:errBars>
            <c:errDir val="y"/>
            <c:errBarType val="both"/>
            <c:errValType val="fixedVal"/>
            <c:noEndCap val="0"/>
            <c:val val="2.6500000000000006E-2"/>
            <c:spPr>
              <a:ln w="38100"/>
            </c:spPr>
          </c:errBars>
          <c:cat>
            <c:strRef>
              <c:f>'Talk time'!$F$2:$F$3</c:f>
              <c:strCache>
                <c:ptCount val="2"/>
                <c:pt idx="0">
                  <c:v>Low Partner Talk Time</c:v>
                </c:pt>
                <c:pt idx="1">
                  <c:v>High Partner Talk Time</c:v>
                </c:pt>
              </c:strCache>
            </c:strRef>
          </c:cat>
          <c:val>
            <c:numRef>
              <c:f>'Talk time'!$G$2:$G$3</c:f>
              <c:numCache>
                <c:formatCode>General</c:formatCode>
                <c:ptCount val="2"/>
                <c:pt idx="0">
                  <c:v>4.5346876039999984E-3</c:v>
                </c:pt>
                <c:pt idx="1">
                  <c:v>0.114785312396</c:v>
                </c:pt>
              </c:numCache>
            </c:numRef>
          </c:val>
          <c:smooth val="0"/>
        </c:ser>
        <c:ser>
          <c:idx val="1"/>
          <c:order val="1"/>
          <c:tx>
            <c:strRef>
              <c:f>'Talk time'!$H$1</c:f>
              <c:strCache>
                <c:ptCount val="1"/>
                <c:pt idx="0">
                  <c:v>Partner </c:v>
                </c:pt>
              </c:strCache>
            </c:strRef>
          </c:tx>
          <c:spPr>
            <a:ln w="57150" cap="rnd">
              <a:solidFill>
                <a:srgbClr val="0070C0"/>
              </a:solidFill>
              <a:prstDash val="sysDash"/>
              <a:round/>
            </a:ln>
            <a:effectLst/>
          </c:spPr>
          <c:marker>
            <c:symbol val="none"/>
          </c:marker>
          <c:errBars>
            <c:errDir val="y"/>
            <c:errBarType val="both"/>
            <c:errValType val="fixedVal"/>
            <c:noEndCap val="0"/>
            <c:val val="1.8000000000000002E-2"/>
            <c:spPr>
              <a:ln w="38100"/>
            </c:spPr>
          </c:errBars>
          <c:cat>
            <c:strRef>
              <c:f>'Talk time'!$F$2:$F$3</c:f>
              <c:strCache>
                <c:ptCount val="2"/>
                <c:pt idx="0">
                  <c:v>Low Partner Talk Time</c:v>
                </c:pt>
                <c:pt idx="1">
                  <c:v>High Partner Talk Time</c:v>
                </c:pt>
              </c:strCache>
            </c:strRef>
          </c:cat>
          <c:val>
            <c:numRef>
              <c:f>'Talk time'!$H$2:$H$3</c:f>
              <c:numCache>
                <c:formatCode>General</c:formatCode>
                <c:ptCount val="2"/>
                <c:pt idx="0">
                  <c:v>0.10148179092399999</c:v>
                </c:pt>
                <c:pt idx="1">
                  <c:v>0.10009820907599998</c:v>
                </c:pt>
              </c:numCache>
            </c:numRef>
          </c:val>
          <c:smooth val="0"/>
        </c:ser>
        <c:ser>
          <c:idx val="2"/>
          <c:order val="2"/>
          <c:tx>
            <c:strRef>
              <c:f>'Talk time'!$I$1</c:f>
              <c:strCache>
                <c:ptCount val="1"/>
                <c:pt idx="0">
                  <c:v>Control</c:v>
                </c:pt>
              </c:strCache>
            </c:strRef>
          </c:tx>
          <c:spPr>
            <a:ln w="57150" cap="rnd">
              <a:solidFill>
                <a:sysClr val="windowText" lastClr="000000"/>
              </a:solidFill>
              <a:prstDash val="lgDash"/>
              <a:round/>
            </a:ln>
            <a:effectLst/>
          </c:spPr>
          <c:marker>
            <c:symbol val="none"/>
          </c:marker>
          <c:errBars>
            <c:errDir val="y"/>
            <c:errBarType val="both"/>
            <c:errValType val="fixedVal"/>
            <c:noEndCap val="0"/>
            <c:val val="1.5000000000000003E-2"/>
            <c:spPr>
              <a:ln w="38100"/>
            </c:spPr>
          </c:errBars>
          <c:cat>
            <c:strRef>
              <c:f>'Talk time'!$F$2:$F$3</c:f>
              <c:strCache>
                <c:ptCount val="2"/>
                <c:pt idx="0">
                  <c:v>Low Partner Talk Time</c:v>
                </c:pt>
                <c:pt idx="1">
                  <c:v>High Partner Talk Time</c:v>
                </c:pt>
              </c:strCache>
            </c:strRef>
          </c:cat>
          <c:val>
            <c:numRef>
              <c:f>'Talk time'!$I$2:$I$3</c:f>
              <c:numCache>
                <c:formatCode>General</c:formatCode>
                <c:ptCount val="2"/>
                <c:pt idx="0">
                  <c:v>4.9964113923999992E-2</c:v>
                </c:pt>
                <c:pt idx="1">
                  <c:v>5.9358860759999993E-3</c:v>
                </c:pt>
              </c:numCache>
            </c:numRef>
          </c:val>
          <c:smooth val="0"/>
        </c:ser>
        <c:dLbls>
          <c:showLegendKey val="0"/>
          <c:showVal val="0"/>
          <c:showCatName val="0"/>
          <c:showSerName val="0"/>
          <c:showPercent val="0"/>
          <c:showBubbleSize val="0"/>
        </c:dLbls>
        <c:marker val="1"/>
        <c:smooth val="0"/>
        <c:axId val="465688576"/>
        <c:axId val="204009984"/>
      </c:lineChart>
      <c:catAx>
        <c:axId val="46568857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j-lt"/>
                <a:ea typeface="+mn-ea"/>
                <a:cs typeface="Times New Roman" panose="02020603050405020304" pitchFamily="18" charset="0"/>
              </a:defRPr>
            </a:pPr>
            <a:endParaRPr lang="en-US"/>
          </a:p>
        </c:txPr>
        <c:crossAx val="204009984"/>
        <c:crosses val="autoZero"/>
        <c:auto val="1"/>
        <c:lblAlgn val="ctr"/>
        <c:lblOffset val="100"/>
        <c:noMultiLvlLbl val="0"/>
      </c:catAx>
      <c:valAx>
        <c:axId val="204009984"/>
        <c:scaling>
          <c:orientation val="minMax"/>
          <c:max val="0.16000000000000003"/>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3200" b="1" dirty="0">
                    <a:solidFill>
                      <a:schemeClr val="tx1"/>
                    </a:solidFill>
                    <a:latin typeface="+mj-lt"/>
                    <a:cs typeface="Times New Roman" panose="02020603050405020304" pitchFamily="18" charset="0"/>
                  </a:rPr>
                  <a:t>Physiological Linkage</a:t>
                </a:r>
              </a:p>
            </c:rich>
          </c:tx>
          <c:layout>
            <c:manualLayout>
              <c:xMode val="edge"/>
              <c:yMode val="edge"/>
              <c:x val="5.6533158811645397E-3"/>
              <c:y val="6.1330750994835322E-2"/>
            </c:manualLayout>
          </c:layout>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Times New Roman" panose="02020603050405020304" pitchFamily="18" charset="0"/>
              </a:defRPr>
            </a:pPr>
            <a:endParaRPr lang="en-US"/>
          </a:p>
        </c:txPr>
        <c:crossAx val="465688576"/>
        <c:crosses val="autoZero"/>
        <c:crossBetween val="between"/>
        <c:majorUnit val="4.0000000000000008E-2"/>
      </c:valAx>
      <c:spPr>
        <a:noFill/>
        <a:ln>
          <a:noFill/>
        </a:ln>
        <a:effectLst/>
      </c:spPr>
    </c:plotArea>
    <c:legend>
      <c:legendPos val="tr"/>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j-lt"/>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0.37595</cdr:x>
      <cdr:y>0.21643</cdr:y>
    </cdr:from>
    <cdr:to>
      <cdr:x>0.62404</cdr:x>
      <cdr:y>0.59583</cdr:y>
    </cdr:to>
    <cdr:grpSp>
      <cdr:nvGrpSpPr>
        <cdr:cNvPr id="5" name="Group 4"/>
        <cdr:cNvGrpSpPr/>
      </cdr:nvGrpSpPr>
      <cdr:grpSpPr>
        <a:xfrm xmlns:a="http://schemas.openxmlformats.org/drawingml/2006/main">
          <a:off x="2999408" y="1094483"/>
          <a:ext cx="1979288" cy="1918573"/>
          <a:chOff x="3695700" y="1094483"/>
          <a:chExt cx="1979288" cy="1918573"/>
        </a:xfrm>
      </cdr:grpSpPr>
      <cdr:sp macro="" textlink="">
        <cdr:nvSpPr>
          <cdr:cNvPr id="2" name="TextBox 1"/>
          <cdr:cNvSpPr txBox="1"/>
        </cdr:nvSpPr>
        <cdr:spPr>
          <a:xfrm xmlns:a="http://schemas.openxmlformats.org/drawingml/2006/main">
            <a:off x="3928740" y="1682687"/>
            <a:ext cx="1513207" cy="3582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200" i="1"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cdr:txBody>
      </cdr:sp>
      <cdr:sp macro="" textlink="">
        <cdr:nvSpPr>
          <cdr:cNvPr id="3" name="TextBox 1"/>
          <cdr:cNvSpPr txBox="1"/>
        </cdr:nvSpPr>
        <cdr:spPr>
          <a:xfrm xmlns:a="http://schemas.openxmlformats.org/drawingml/2006/main">
            <a:off x="3695700" y="1094483"/>
            <a:ext cx="1979288" cy="4230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i="1" dirty="0" smtClean="0">
                <a:latin typeface="+mj-lt"/>
                <a:cs typeface="Times New Roman" panose="02020603050405020304" pitchFamily="18" charset="0"/>
              </a:rPr>
              <a:t>ns</a:t>
            </a:r>
            <a:endParaRPr lang="en-US" sz="2000" dirty="0">
              <a:latin typeface="+mj-lt"/>
              <a:cs typeface="Times New Roman" panose="02020603050405020304" pitchFamily="18" charset="0"/>
            </a:endParaRPr>
          </a:p>
        </cdr:txBody>
      </cdr:sp>
      <cdr:sp macro="" textlink="">
        <cdr:nvSpPr>
          <cdr:cNvPr id="4" name="TextBox 1"/>
          <cdr:cNvSpPr txBox="1"/>
        </cdr:nvSpPr>
        <cdr:spPr>
          <a:xfrm xmlns:a="http://schemas.openxmlformats.org/drawingml/2006/main">
            <a:off x="3978801" y="2694683"/>
            <a:ext cx="1413086" cy="3183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i="1" dirty="0" smtClean="0">
                <a:latin typeface="+mj-lt"/>
                <a:cs typeface="Times New Roman" panose="02020603050405020304" pitchFamily="18" charset="0"/>
              </a:rPr>
              <a:t>ns</a:t>
            </a:r>
            <a:endParaRPr lang="en-US" sz="2000" dirty="0">
              <a:latin typeface="+mj-lt"/>
              <a:cs typeface="Times New Roman" panose="02020603050405020304" pitchFamily="18" charset="0"/>
            </a:endParaRPr>
          </a:p>
        </cdr:txBody>
      </cdr:sp>
    </cdr:grpSp>
  </cdr:relSizeAnchor>
</c:userShapes>
</file>

<file path=ppt/drawings/drawing2.xml><?xml version="1.0" encoding="utf-8"?>
<c:userShapes xmlns:c="http://schemas.openxmlformats.org/drawingml/2006/chart">
  <cdr:relSizeAnchor xmlns:cdr="http://schemas.openxmlformats.org/drawingml/2006/chartDrawing">
    <cdr:from>
      <cdr:x>0.40516</cdr:x>
      <cdr:y>0.33275</cdr:y>
    </cdr:from>
    <cdr:to>
      <cdr:x>0.59483</cdr:x>
      <cdr:y>0.4036</cdr:y>
    </cdr:to>
    <cdr:grpSp>
      <cdr:nvGrpSpPr>
        <cdr:cNvPr id="5" name="Group 4"/>
        <cdr:cNvGrpSpPr/>
      </cdr:nvGrpSpPr>
      <cdr:grpSpPr>
        <a:xfrm xmlns:a="http://schemas.openxmlformats.org/drawingml/2006/main">
          <a:off x="3232409" y="1682669"/>
          <a:ext cx="1513207" cy="358282"/>
          <a:chOff x="3928740" y="1682687"/>
          <a:chExt cx="1513207" cy="358280"/>
        </a:xfrm>
      </cdr:grpSpPr>
      <cdr:sp macro="" textlink="">
        <cdr:nvSpPr>
          <cdr:cNvPr id="2" name="TextBox 1"/>
          <cdr:cNvSpPr txBox="1"/>
        </cdr:nvSpPr>
        <cdr:spPr>
          <a:xfrm xmlns:a="http://schemas.openxmlformats.org/drawingml/2006/main">
            <a:off x="3928740" y="1682687"/>
            <a:ext cx="1513207" cy="3582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200" i="1"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0.37595</cdr:x>
      <cdr:y>0.21643</cdr:y>
    </cdr:from>
    <cdr:to>
      <cdr:x>0.62404</cdr:x>
      <cdr:y>0.59583</cdr:y>
    </cdr:to>
    <cdr:grpSp>
      <cdr:nvGrpSpPr>
        <cdr:cNvPr id="5" name="Group 4"/>
        <cdr:cNvGrpSpPr/>
      </cdr:nvGrpSpPr>
      <cdr:grpSpPr>
        <a:xfrm xmlns:a="http://schemas.openxmlformats.org/drawingml/2006/main">
          <a:off x="2999369" y="1094461"/>
          <a:ext cx="1979288" cy="1918582"/>
          <a:chOff x="3695700" y="1094483"/>
          <a:chExt cx="1979288" cy="1918573"/>
        </a:xfrm>
      </cdr:grpSpPr>
      <cdr:sp macro="" textlink="">
        <cdr:nvSpPr>
          <cdr:cNvPr id="2" name="TextBox 1"/>
          <cdr:cNvSpPr txBox="1"/>
        </cdr:nvSpPr>
        <cdr:spPr>
          <a:xfrm xmlns:a="http://schemas.openxmlformats.org/drawingml/2006/main">
            <a:off x="3928740" y="1682687"/>
            <a:ext cx="1513207" cy="3582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200" i="1"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cdr:txBody>
      </cdr:sp>
      <cdr:sp macro="" textlink="">
        <cdr:nvSpPr>
          <cdr:cNvPr id="3" name="TextBox 1"/>
          <cdr:cNvSpPr txBox="1"/>
        </cdr:nvSpPr>
        <cdr:spPr>
          <a:xfrm xmlns:a="http://schemas.openxmlformats.org/drawingml/2006/main">
            <a:off x="3695700" y="1094483"/>
            <a:ext cx="1979288" cy="4230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i="1" dirty="0" smtClean="0">
                <a:latin typeface="+mj-lt"/>
                <a:cs typeface="Times New Roman" panose="02020603050405020304" pitchFamily="18" charset="0"/>
              </a:rPr>
              <a:t>ns</a:t>
            </a:r>
            <a:endParaRPr lang="en-US" sz="2000" dirty="0">
              <a:latin typeface="+mj-lt"/>
              <a:cs typeface="Times New Roman" panose="02020603050405020304" pitchFamily="18" charset="0"/>
            </a:endParaRPr>
          </a:p>
        </cdr:txBody>
      </cdr:sp>
      <cdr:sp macro="" textlink="">
        <cdr:nvSpPr>
          <cdr:cNvPr id="4" name="TextBox 1"/>
          <cdr:cNvSpPr txBox="1"/>
        </cdr:nvSpPr>
        <cdr:spPr>
          <a:xfrm xmlns:a="http://schemas.openxmlformats.org/drawingml/2006/main">
            <a:off x="3978801" y="2694683"/>
            <a:ext cx="1413086" cy="3183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i="1" dirty="0" smtClean="0">
                <a:latin typeface="+mj-lt"/>
                <a:cs typeface="Times New Roman" panose="02020603050405020304" pitchFamily="18" charset="0"/>
              </a:rPr>
              <a:t>ns</a:t>
            </a:r>
            <a:endParaRPr lang="en-US" sz="2000" dirty="0">
              <a:latin typeface="+mj-lt"/>
              <a:cs typeface="Times New Roman" panose="02020603050405020304" pitchFamily="18" charset="0"/>
            </a:endParaRPr>
          </a:p>
        </cdr:txBody>
      </cdr:sp>
    </cdr:grpSp>
  </cdr:relSizeAnchor>
</c:userShapes>
</file>

<file path=ppt/drawings/drawing4.xml><?xml version="1.0" encoding="utf-8"?>
<c:userShapes xmlns:c="http://schemas.openxmlformats.org/drawingml/2006/chart">
  <cdr:relSizeAnchor xmlns:cdr="http://schemas.openxmlformats.org/drawingml/2006/chartDrawing">
    <cdr:from>
      <cdr:x>0.37595</cdr:x>
      <cdr:y>0.21643</cdr:y>
    </cdr:from>
    <cdr:to>
      <cdr:x>0.62404</cdr:x>
      <cdr:y>0.59583</cdr:y>
    </cdr:to>
    <cdr:grpSp>
      <cdr:nvGrpSpPr>
        <cdr:cNvPr id="5" name="Group 4"/>
        <cdr:cNvGrpSpPr/>
      </cdr:nvGrpSpPr>
      <cdr:grpSpPr>
        <a:xfrm xmlns:a="http://schemas.openxmlformats.org/drawingml/2006/main">
          <a:off x="2999369" y="1094461"/>
          <a:ext cx="1979288" cy="1918582"/>
          <a:chOff x="3695700" y="1094483"/>
          <a:chExt cx="1979288" cy="1918573"/>
        </a:xfrm>
      </cdr:grpSpPr>
      <cdr:sp macro="" textlink="">
        <cdr:nvSpPr>
          <cdr:cNvPr id="2" name="TextBox 1"/>
          <cdr:cNvSpPr txBox="1"/>
        </cdr:nvSpPr>
        <cdr:spPr>
          <a:xfrm xmlns:a="http://schemas.openxmlformats.org/drawingml/2006/main">
            <a:off x="3928740" y="1682687"/>
            <a:ext cx="1513207" cy="3582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200" i="1"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cdr:txBody>
      </cdr:sp>
      <cdr:sp macro="" textlink="">
        <cdr:nvSpPr>
          <cdr:cNvPr id="3" name="TextBox 1"/>
          <cdr:cNvSpPr txBox="1"/>
        </cdr:nvSpPr>
        <cdr:spPr>
          <a:xfrm xmlns:a="http://schemas.openxmlformats.org/drawingml/2006/main">
            <a:off x="3695700" y="1094483"/>
            <a:ext cx="1979288" cy="4230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i="1" dirty="0" smtClean="0">
                <a:latin typeface="+mj-lt"/>
                <a:cs typeface="Times New Roman" panose="02020603050405020304" pitchFamily="18" charset="0"/>
              </a:rPr>
              <a:t>ns</a:t>
            </a:r>
            <a:endParaRPr lang="en-US" sz="2000" dirty="0">
              <a:latin typeface="+mj-lt"/>
              <a:cs typeface="Times New Roman" panose="02020603050405020304" pitchFamily="18" charset="0"/>
            </a:endParaRPr>
          </a:p>
        </cdr:txBody>
      </cdr:sp>
      <cdr:sp macro="" textlink="">
        <cdr:nvSpPr>
          <cdr:cNvPr id="4" name="TextBox 1"/>
          <cdr:cNvSpPr txBox="1"/>
        </cdr:nvSpPr>
        <cdr:spPr>
          <a:xfrm xmlns:a="http://schemas.openxmlformats.org/drawingml/2006/main">
            <a:off x="3978801" y="2694683"/>
            <a:ext cx="1413086" cy="3183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i="1" dirty="0" smtClean="0">
                <a:latin typeface="+mj-lt"/>
                <a:cs typeface="Times New Roman" panose="02020603050405020304" pitchFamily="18" charset="0"/>
              </a:rPr>
              <a:t>ns</a:t>
            </a:r>
            <a:endParaRPr lang="en-US" sz="2000" dirty="0">
              <a:latin typeface="+mj-lt"/>
              <a:cs typeface="Times New Roman" panose="02020603050405020304" pitchFamily="18"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7B568D-3032-44AC-8E07-897F56864D15}" type="datetimeFigureOut">
              <a:rPr lang="en-US" smtClean="0"/>
              <a:t>2/7/2019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FCC6B5-04D5-4AAE-AA00-87E7CD12BA84}" type="slidenum">
              <a:rPr lang="en-US" smtClean="0"/>
              <a:t>‹#›</a:t>
            </a:fld>
            <a:endParaRPr lang="en-US"/>
          </a:p>
        </p:txBody>
      </p:sp>
    </p:spTree>
    <p:extLst>
      <p:ext uri="{BB962C8B-B14F-4D97-AF65-F5344CB8AC3E}">
        <p14:creationId xmlns:p14="http://schemas.microsoft.com/office/powerpoint/2010/main" val="4182679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920D1B-B4EC-4C0B-B00E-23425B8ADA04}" type="datetimeFigureOut">
              <a:rPr lang="en-US" smtClean="0"/>
              <a:t>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BF7160-C5AF-4866-B0D4-DF36D543AEBF}" type="slidenum">
              <a:rPr lang="en-US" smtClean="0"/>
              <a:t>‹#›</a:t>
            </a:fld>
            <a:endParaRPr lang="en-US"/>
          </a:p>
        </p:txBody>
      </p:sp>
    </p:spTree>
    <p:extLst>
      <p:ext uri="{BB962C8B-B14F-4D97-AF65-F5344CB8AC3E}">
        <p14:creationId xmlns:p14="http://schemas.microsoft.com/office/powerpoint/2010/main" val="57977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1</a:t>
            </a:fld>
            <a:endParaRPr lang="en-US" dirty="0"/>
          </a:p>
        </p:txBody>
      </p:sp>
    </p:spTree>
    <p:extLst>
      <p:ext uri="{BB962C8B-B14F-4D97-AF65-F5344CB8AC3E}">
        <p14:creationId xmlns:p14="http://schemas.microsoft.com/office/powerpoint/2010/main" val="661766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So now we have captured data like this.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could use that video data to figure out what people are saying to each other, how much they’re making eye contact with one another, what their hand gestures are, their facial expressions, their body posture, etc.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we can examine </a:t>
            </a:r>
            <a:r>
              <a:rPr lang="en-US" sz="1200" kern="1200" baseline="0" dirty="0" smtClean="0">
                <a:solidFill>
                  <a:schemeClr val="tx1"/>
                </a:solidFill>
                <a:effectLst/>
                <a:latin typeface="+mn-lt"/>
                <a:ea typeface="+mn-ea"/>
                <a:cs typeface="+mn-cs"/>
              </a:rPr>
              <a:t>these behaviors alongside </a:t>
            </a:r>
            <a:r>
              <a:rPr lang="en-US" sz="1200" kern="1200" baseline="0" dirty="0" smtClean="0">
                <a:solidFill>
                  <a:schemeClr val="tx1"/>
                </a:solidFill>
                <a:effectLst/>
                <a:latin typeface="+mn-lt"/>
                <a:ea typeface="+mn-ea"/>
                <a:cs typeface="+mn-cs"/>
              </a:rPr>
              <a:t>physiology to have a </a:t>
            </a:r>
            <a:r>
              <a:rPr lang="en-US" sz="1200" kern="1200" baseline="0" dirty="0" smtClean="0">
                <a:solidFill>
                  <a:schemeClr val="tx1"/>
                </a:solidFill>
                <a:effectLst/>
                <a:latin typeface="+mn-lt"/>
                <a:ea typeface="+mn-ea"/>
                <a:cs typeface="+mn-cs"/>
              </a:rPr>
              <a:t>much more </a:t>
            </a:r>
            <a:r>
              <a:rPr lang="en-US" sz="1200" kern="1200" baseline="0" dirty="0" smtClean="0">
                <a:solidFill>
                  <a:schemeClr val="tx1"/>
                </a:solidFill>
                <a:effectLst/>
                <a:latin typeface="+mn-lt"/>
                <a:ea typeface="+mn-ea"/>
                <a:cs typeface="+mn-cs"/>
              </a:rPr>
              <a:t>powerful set of tools for understanding what’s going on in the interaction.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F7160-C5AF-4866-B0D4-DF36D543AEBF}" type="slidenum">
              <a:rPr lang="en-US" smtClean="0"/>
              <a:t>10</a:t>
            </a:fld>
            <a:endParaRPr lang="en-US" dirty="0"/>
          </a:p>
        </p:txBody>
      </p:sp>
    </p:spTree>
    <p:extLst>
      <p:ext uri="{BB962C8B-B14F-4D97-AF65-F5344CB8AC3E}">
        <p14:creationId xmlns:p14="http://schemas.microsoft.com/office/powerpoint/2010/main" val="373738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a:t>
            </a:r>
            <a:r>
              <a:rPr lang="en-US" sz="1200" kern="1200" baseline="0" dirty="0" smtClean="0">
                <a:solidFill>
                  <a:schemeClr val="tx1"/>
                </a:solidFill>
                <a:effectLst/>
                <a:latin typeface="+mn-lt"/>
                <a:ea typeface="+mn-ea"/>
                <a:cs typeface="+mn-cs"/>
              </a:rPr>
              <a:t> I’m going to discuss a little bit about why – theoretically – we think behavior should help us in understanding the psychology associated with physiological linkage.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I’ll talk briefly about some methodological concerns with capturing behavior and physiology 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then finally I’m going to give a couple of tips for analyzing this type of data.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F7160-C5AF-4866-B0D4-DF36D543AEBF}" type="slidenum">
              <a:rPr lang="en-US" smtClean="0"/>
              <a:t>11</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a:t>
            </a:r>
            <a:r>
              <a:rPr lang="en-US" baseline="0" dirty="0" smtClean="0"/>
              <a:t> go any further, I want to point out that, in collaboration with Tessa West and Wendy Mendes, I have a paper that was just published in Psych Methods that provides a lot more information on all of the components I’m going to discuss today so I recommend checking that out if you’d like further information.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12</a:t>
            </a:fld>
            <a:endParaRPr lang="en-US"/>
          </a:p>
        </p:txBody>
      </p:sp>
    </p:spTree>
    <p:extLst>
      <p:ext uri="{BB962C8B-B14F-4D97-AF65-F5344CB8AC3E}">
        <p14:creationId xmlns:p14="http://schemas.microsoft.com/office/powerpoint/2010/main" val="352913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Ok, let’s start with theory.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F7160-C5AF-4866-B0D4-DF36D543AEBF}" type="slidenum">
              <a:rPr lang="en-US" smtClean="0"/>
              <a:t>13</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proposed</a:t>
            </a:r>
            <a:r>
              <a:rPr lang="en-US" baseline="0" dirty="0" smtClean="0"/>
              <a:t> that for linkage to occur</a:t>
            </a:r>
            <a:r>
              <a:rPr lang="en-US" baseline="0" dirty="0" smtClean="0"/>
              <a:t>….</a:t>
            </a:r>
          </a:p>
          <a:p>
            <a:endParaRPr lang="en-US" baseline="0" dirty="0" smtClean="0"/>
          </a:p>
          <a:p>
            <a:r>
              <a:rPr lang="en-US" baseline="0" dirty="0" smtClean="0"/>
              <a:t>In other words…if physiological linkage is to indicate something about the psychology of a social interaction, there must be some kind of social cue between people to result in that linkage. </a:t>
            </a:r>
            <a:endParaRPr lang="en-US" baseline="0" dirty="0" smtClean="0"/>
          </a:p>
          <a:p>
            <a:endParaRPr lang="en-US" baseline="0" dirty="0" smtClean="0"/>
          </a:p>
          <a:p>
            <a:r>
              <a:rPr lang="en-US" baseline="0" dirty="0" smtClean="0"/>
              <a:t>And we base a lot of our ideas here on </a:t>
            </a:r>
            <a:r>
              <a:rPr lang="en-US" baseline="0" dirty="0" err="1" smtClean="0"/>
              <a:t>Brunswik’s</a:t>
            </a:r>
            <a:r>
              <a:rPr lang="en-US" baseline="0" dirty="0" smtClean="0"/>
              <a:t> lens model and on Funder’s Realistic Accuracy Model </a:t>
            </a:r>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14</a:t>
            </a:fld>
            <a:endParaRPr lang="en-US"/>
          </a:p>
        </p:txBody>
      </p:sp>
    </p:spTree>
    <p:extLst>
      <p:ext uri="{BB962C8B-B14F-4D97-AF65-F5344CB8AC3E}">
        <p14:creationId xmlns:p14="http://schemas.microsoft.com/office/powerpoint/2010/main" val="3195543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say Michelle Obama felt threatened during her </a:t>
            </a:r>
            <a:r>
              <a:rPr lang="en-US" baseline="0" dirty="0" smtClean="0"/>
              <a:t>interview with Oprah – maybe she’s being asked to reveal more than she really wants to on national television </a:t>
            </a:r>
            <a:endParaRPr lang="en-US" baseline="0" dirty="0" smtClean="0"/>
          </a:p>
          <a:p>
            <a:endParaRPr lang="en-US" baseline="0" dirty="0" smtClean="0"/>
          </a:p>
          <a:p>
            <a:r>
              <a:rPr lang="en-US" baseline="0" dirty="0" smtClean="0"/>
              <a:t>So she feels </a:t>
            </a:r>
            <a:r>
              <a:rPr lang="en-US" baseline="0" dirty="0" smtClean="0"/>
              <a:t>threatened and she shows a physiological pattern of </a:t>
            </a:r>
            <a:r>
              <a:rPr lang="en-US" baseline="0" dirty="0" smtClean="0"/>
              <a:t>threat and then she shows these threat behaviors</a:t>
            </a:r>
            <a:endParaRPr lang="en-US" baseline="0" dirty="0" smtClean="0"/>
          </a:p>
          <a:p>
            <a:endParaRPr lang="en-US" baseline="0" dirty="0" smtClean="0"/>
          </a:p>
          <a:p>
            <a:r>
              <a:rPr lang="en-US" baseline="0" dirty="0" smtClean="0"/>
              <a:t>Oprah could notice these cues and then subsequently she may </a:t>
            </a:r>
            <a:r>
              <a:rPr lang="en-US" baseline="0" dirty="0" smtClean="0"/>
              <a:t>also feel threatened and show that physiologically</a:t>
            </a:r>
          </a:p>
          <a:p>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15</a:t>
            </a:fld>
            <a:endParaRPr lang="en-US"/>
          </a:p>
        </p:txBody>
      </p:sp>
    </p:spTree>
    <p:extLst>
      <p:ext uri="{BB962C8B-B14F-4D97-AF65-F5344CB8AC3E}">
        <p14:creationId xmlns:p14="http://schemas.microsoft.com/office/powerpoint/2010/main" val="962761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if instead physiological linkage is still occurring but now Michelle is smiling, nodding her head, and making eye contact with Oprah</a:t>
            </a:r>
          </a:p>
          <a:p>
            <a:endParaRPr lang="en-US" baseline="0" dirty="0" smtClean="0"/>
          </a:p>
          <a:p>
            <a:r>
              <a:rPr lang="en-US" baseline="0" dirty="0" smtClean="0"/>
              <a:t>That likely tells us that physiological linkage is reflecting a very different pattern psychologically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theoretically this is why looking</a:t>
            </a:r>
            <a:r>
              <a:rPr lang="en-US" baseline="0" dirty="0" smtClean="0"/>
              <a:t> at behaviors should help us understand linkage. </a:t>
            </a:r>
            <a:endParaRPr lang="en-US" dirty="0" smtClean="0"/>
          </a:p>
          <a:p>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16</a:t>
            </a:fld>
            <a:endParaRPr lang="en-US"/>
          </a:p>
        </p:txBody>
      </p:sp>
    </p:spTree>
    <p:extLst>
      <p:ext uri="{BB962C8B-B14F-4D97-AF65-F5344CB8AC3E}">
        <p14:creationId xmlns:p14="http://schemas.microsoft.com/office/powerpoint/2010/main" val="962761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want to be clear here - </a:t>
            </a:r>
            <a:r>
              <a:rPr lang="en-US" dirty="0" smtClean="0"/>
              <a:t>I </a:t>
            </a:r>
            <a:r>
              <a:rPr lang="en-US" dirty="0" smtClean="0"/>
              <a:t>am not talking about what</a:t>
            </a:r>
            <a:r>
              <a:rPr lang="en-US" baseline="0" dirty="0" smtClean="0"/>
              <a:t> happens when people’s physiological systems become similar because they are exposed to the same stimulus. So, for example, </a:t>
            </a:r>
            <a:r>
              <a:rPr lang="en-US" baseline="0" dirty="0" smtClean="0"/>
              <a:t>watching </a:t>
            </a:r>
            <a:r>
              <a:rPr lang="en-US" baseline="0" dirty="0" smtClean="0"/>
              <a:t>the same movie </a:t>
            </a:r>
            <a:r>
              <a:rPr lang="en-US" baseline="0" dirty="0" smtClean="0"/>
              <a:t>Those </a:t>
            </a:r>
            <a:r>
              <a:rPr lang="en-US" baseline="0" dirty="0" smtClean="0"/>
              <a:t>questions are interesting in their own right, but that’s not what I’m talking about today. </a:t>
            </a:r>
          </a:p>
          <a:p>
            <a:endParaRPr lang="en-US" baseline="0" dirty="0" smtClean="0"/>
          </a:p>
          <a:p>
            <a:r>
              <a:rPr lang="en-US" baseline="0" dirty="0" smtClean="0"/>
              <a:t>Instead, I’m talking about what happens when two people are interacting with one another and a social process between them causes correspondence in their physiological states. </a:t>
            </a:r>
            <a:r>
              <a:rPr lang="en-US" baseline="0" dirty="0" smtClean="0"/>
              <a:t>That’s where these behaviors or other cues between people should cause linkage and studying them together can really help us figure out what’s going on in social interactions</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17</a:t>
            </a:fld>
            <a:endParaRPr lang="en-US"/>
          </a:p>
        </p:txBody>
      </p:sp>
    </p:spTree>
    <p:extLst>
      <p:ext uri="{BB962C8B-B14F-4D97-AF65-F5344CB8AC3E}">
        <p14:creationId xmlns:p14="http://schemas.microsoft.com/office/powerpoint/2010/main" val="3831021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that’s part of the theoretical background of why looking at behavior can</a:t>
            </a:r>
            <a:r>
              <a:rPr lang="en-US" sz="1200" kern="1200" baseline="0" dirty="0" smtClean="0">
                <a:solidFill>
                  <a:schemeClr val="tx1"/>
                </a:solidFill>
                <a:effectLst/>
                <a:latin typeface="+mn-lt"/>
                <a:ea typeface="+mn-ea"/>
                <a:cs typeface="+mn-cs"/>
              </a:rPr>
              <a:t> be so informative 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 want to talk now about a couple of key methodological concerns here.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F7160-C5AF-4866-B0D4-DF36D543AEBF}" type="slidenum">
              <a:rPr lang="en-US" smtClean="0"/>
              <a:t>18</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is that you need to select behaviors of interest to examine. We all know that our video files don’t magically show up in our data files with lots of relevant behaviors coded. </a:t>
            </a:r>
          </a:p>
          <a:p>
            <a:endParaRPr lang="en-US" baseline="0" dirty="0" smtClean="0"/>
          </a:p>
          <a:p>
            <a:r>
              <a:rPr lang="en-US" baseline="0" dirty="0" smtClean="0"/>
              <a:t>We have to choose those! And my suggestion is that people start with theory. What are the questions you’re trying to answer? What predictions would theory make regarding the social interactions you’re studying?</a:t>
            </a:r>
          </a:p>
          <a:p>
            <a:endParaRPr lang="en-US" baseline="0" dirty="0" smtClean="0"/>
          </a:p>
          <a:p>
            <a:r>
              <a:rPr lang="en-US" baseline="0" dirty="0" smtClean="0"/>
              <a:t>This is not a one size fits all where certain behaviors are the ones you’ll always want to study. </a:t>
            </a:r>
          </a:p>
          <a:p>
            <a:endParaRPr lang="en-US" baseline="0" dirty="0" smtClean="0"/>
          </a:p>
          <a:p>
            <a:r>
              <a:rPr lang="en-US" baseline="0" dirty="0" smtClean="0"/>
              <a:t>To show this, I’m going </a:t>
            </a:r>
            <a:r>
              <a:rPr lang="en-US" baseline="0" dirty="0" smtClean="0"/>
              <a:t>to use an example from my research</a:t>
            </a:r>
          </a:p>
        </p:txBody>
      </p:sp>
      <p:sp>
        <p:nvSpPr>
          <p:cNvPr id="4" name="Slide Number Placeholder 3"/>
          <p:cNvSpPr>
            <a:spLocks noGrp="1"/>
          </p:cNvSpPr>
          <p:nvPr>
            <p:ph type="sldNum" sz="quarter" idx="10"/>
          </p:nvPr>
        </p:nvSpPr>
        <p:spPr/>
        <p:txBody>
          <a:bodyPr/>
          <a:lstStyle/>
          <a:p>
            <a:fld id="{AEBF7160-C5AF-4866-B0D4-DF36D543AEBF}" type="slidenum">
              <a:rPr lang="en-US" smtClean="0"/>
              <a:t>19</a:t>
            </a:fld>
            <a:endParaRPr lang="en-US"/>
          </a:p>
        </p:txBody>
      </p:sp>
    </p:spTree>
    <p:extLst>
      <p:ext uri="{BB962C8B-B14F-4D97-AF65-F5344CB8AC3E}">
        <p14:creationId xmlns:p14="http://schemas.microsoft.com/office/powerpoint/2010/main" val="87313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very much to Katherine and Emily for inviting me today – this is absolutely a session that I would be attending even if I weren’t presenting so I think this is a great idea.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2</a:t>
            </a:fld>
            <a:endParaRPr lang="en-US" dirty="0"/>
          </a:p>
        </p:txBody>
      </p:sp>
    </p:spTree>
    <p:extLst>
      <p:ext uri="{BB962C8B-B14F-4D97-AF65-F5344CB8AC3E}">
        <p14:creationId xmlns:p14="http://schemas.microsoft.com/office/powerpoint/2010/main" val="661766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were interested in studying women who were highly identified with  math. And we wanted to know what happened when they were threatened before working with a partner on a math task. </a:t>
            </a:r>
          </a:p>
          <a:p>
            <a:endParaRPr lang="en-US" baseline="0" dirty="0" smtClean="0"/>
          </a:p>
          <a:p>
            <a:r>
              <a:rPr lang="en-US" baseline="0" dirty="0" smtClean="0"/>
              <a:t>So prior to working together, all of the women in our study completed either a threat or a control manipulation. And this threat manipulation was specifically related to their performance in math. </a:t>
            </a:r>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20</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F7160-C5AF-4866-B0D4-DF36D543AEBF}" type="slidenum">
              <a:rPr lang="en-US" smtClean="0"/>
              <a:t>21</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knew from pilot testing that our threat manipulation led to increased perceptions of </a:t>
            </a:r>
            <a:r>
              <a:rPr lang="en-US" dirty="0" smtClean="0"/>
              <a:t>threat regarding math </a:t>
            </a:r>
            <a:r>
              <a:rPr lang="en-US" dirty="0" smtClean="0"/>
              <a:t>but</a:t>
            </a:r>
            <a:r>
              <a:rPr lang="en-US" baseline="0" dirty="0" smtClean="0"/>
              <a:t> we wanted to know how that affected women when they worked with a partner </a:t>
            </a:r>
            <a:r>
              <a:rPr lang="en-US" baseline="0" dirty="0" smtClean="0"/>
              <a:t>afterward</a:t>
            </a:r>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22</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paired women who did the threat manipulation with</a:t>
            </a:r>
            <a:r>
              <a:rPr lang="en-US" baseline="0" dirty="0" smtClean="0"/>
              <a:t> those who did a control manipulation. They did the math task together.</a:t>
            </a:r>
          </a:p>
          <a:p>
            <a:r>
              <a:rPr lang="en-US" baseline="0" dirty="0" smtClean="0"/>
              <a:t>I’m going to refer to these two conditions as “threat” and “partner”</a:t>
            </a:r>
          </a:p>
          <a:p>
            <a:endParaRPr lang="en-US" baseline="0" dirty="0" smtClean="0"/>
          </a:p>
          <a:p>
            <a:r>
              <a:rPr lang="en-US" baseline="0" dirty="0" smtClean="0"/>
              <a:t>We also had control dyads for comparison purposes where both partners did a control manipulation. I’ll refer to this condition as “control”</a:t>
            </a:r>
            <a:endParaRPr lang="en-US"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23</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Once participants were paired up, they solved math problems together and </a:t>
            </a:r>
            <a:r>
              <a:rPr lang="en-US" sz="1200" kern="1200" baseline="0" dirty="0" smtClean="0">
                <a:solidFill>
                  <a:schemeClr val="tx1"/>
                </a:solidFill>
                <a:effectLst/>
                <a:latin typeface="+mn-lt"/>
                <a:ea typeface="+mn-ea"/>
                <a:cs typeface="+mn-cs"/>
              </a:rPr>
              <a:t>we measured their sympathetic nervous system activity via cardiac pre-ejection period</a:t>
            </a:r>
          </a:p>
        </p:txBody>
      </p:sp>
      <p:sp>
        <p:nvSpPr>
          <p:cNvPr id="4" name="Slide Number Placeholder 3"/>
          <p:cNvSpPr>
            <a:spLocks noGrp="1"/>
          </p:cNvSpPr>
          <p:nvPr>
            <p:ph type="sldNum" sz="quarter" idx="10"/>
          </p:nvPr>
        </p:nvSpPr>
        <p:spPr/>
        <p:txBody>
          <a:bodyPr/>
          <a:lstStyle/>
          <a:p>
            <a:fld id="{AEBF7160-C5AF-4866-B0D4-DF36D543AEBF}" type="slidenum">
              <a:rPr lang="en-US" smtClean="0"/>
              <a:t>24</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We were interested in testing for two patterns. </a:t>
            </a:r>
          </a:p>
          <a:p>
            <a:pPr marL="0" indent="0">
              <a:buNone/>
            </a:pPr>
            <a:endParaRPr lang="en-US" baseline="0" dirty="0" smtClean="0"/>
          </a:p>
          <a:p>
            <a:pPr marL="0" indent="0">
              <a:buNone/>
            </a:pPr>
            <a:r>
              <a:rPr lang="en-US" baseline="0" dirty="0" smtClean="0"/>
              <a:t>First, we theorized that we might see threat contagion. So women who had been threatened might “pass” their psychological experiences of threat on to their partners. </a:t>
            </a:r>
          </a:p>
          <a:p>
            <a:endParaRPr lang="en-US" baseline="0" dirty="0" smtClean="0"/>
          </a:p>
          <a:p>
            <a:r>
              <a:rPr lang="en-US" baseline="0" dirty="0" smtClean="0"/>
              <a:t>So perhaps the threatened woman on the left might predict her partner’s responses in a process where she is gives off threat cues that cause her partner to feel threatened</a:t>
            </a:r>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25</a:t>
            </a:fld>
            <a:endParaRPr lang="en-US"/>
          </a:p>
        </p:txBody>
      </p:sp>
    </p:spTree>
    <p:extLst>
      <p:ext uri="{BB962C8B-B14F-4D97-AF65-F5344CB8AC3E}">
        <p14:creationId xmlns:p14="http://schemas.microsoft.com/office/powerpoint/2010/main" val="2714862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this was the case, we figured we would see that</a:t>
            </a:r>
            <a:r>
              <a:rPr lang="en-US" baseline="0" dirty="0" smtClean="0"/>
              <a:t> women under threat would engage in certain behaviors that would pass their threat on to their partners. </a:t>
            </a:r>
          </a:p>
          <a:p>
            <a:endParaRPr lang="en-US" dirty="0" smtClean="0"/>
          </a:p>
          <a:p>
            <a:r>
              <a:rPr lang="en-US" dirty="0" smtClean="0"/>
              <a:t>To figure out if this was the case,</a:t>
            </a:r>
            <a:r>
              <a:rPr lang="en-US" baseline="0" dirty="0" smtClean="0"/>
              <a:t> we coded threat behaviors – like fidgeting with hands, biting one’s lip</a:t>
            </a:r>
          </a:p>
          <a:p>
            <a:endParaRPr lang="en-US" baseline="0" dirty="0" smtClean="0"/>
          </a:p>
          <a:p>
            <a:r>
              <a:rPr lang="en-US" baseline="0" dirty="0" smtClean="0"/>
              <a:t>We also coded threat statements that participants made while working together – like “this is stressing me out” and “I just can’t do this”</a:t>
            </a:r>
          </a:p>
          <a:p>
            <a:endParaRPr lang="en-US" baseline="0" dirty="0" smtClean="0"/>
          </a:p>
          <a:p>
            <a:r>
              <a:rPr lang="en-US" baseline="0" dirty="0" smtClean="0"/>
              <a:t>So those are behaviors we coded based on a hypothesis that threat contagion would occur</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26</a:t>
            </a:fld>
            <a:endParaRPr lang="en-US"/>
          </a:p>
        </p:txBody>
      </p:sp>
    </p:spTree>
    <p:extLst>
      <p:ext uri="{BB962C8B-B14F-4D97-AF65-F5344CB8AC3E}">
        <p14:creationId xmlns:p14="http://schemas.microsoft.com/office/powerpoint/2010/main" val="639641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different hypothesis that we had was that women who had been threatened would be extra motivated to do well on the math task because they were people who really cared about math and had just been threatened in that domain. </a:t>
            </a:r>
          </a:p>
          <a:p>
            <a:endParaRPr lang="en-US" baseline="0" dirty="0" smtClean="0"/>
          </a:p>
          <a:p>
            <a:r>
              <a:rPr lang="en-US" baseline="0" dirty="0" smtClean="0"/>
              <a:t>So we thought they might pay extra close attention to their partners who could help them, and by attending to them so closely, they would mimic their physiological patterns over time. </a:t>
            </a:r>
          </a:p>
          <a:p>
            <a:endParaRPr lang="en-US" baseline="0" dirty="0" smtClean="0"/>
          </a:p>
          <a:p>
            <a:r>
              <a:rPr lang="en-US" baseline="0" dirty="0" smtClean="0"/>
              <a:t>So in this case we thought the control partner’s responses would predict the threat partner’s responses because the women under threat are attending so closely to their partners and picking up on their general affective intensity</a:t>
            </a:r>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27</a:t>
            </a:fld>
            <a:endParaRPr lang="en-US"/>
          </a:p>
        </p:txBody>
      </p:sp>
    </p:spTree>
    <p:extLst>
      <p:ext uri="{BB962C8B-B14F-4D97-AF65-F5344CB8AC3E}">
        <p14:creationId xmlns:p14="http://schemas.microsoft.com/office/powerpoint/2010/main" val="2714862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whether this might be the case,</a:t>
            </a:r>
            <a:r>
              <a:rPr lang="en-US" baseline="0" dirty="0" smtClean="0"/>
              <a:t> we coded the amount of time that all of the participants spent talking about the math problems…how much they were working through or explaining the problems out loud. </a:t>
            </a:r>
          </a:p>
          <a:p>
            <a:endParaRPr lang="en-US" baseline="0" dirty="0" smtClean="0"/>
          </a:p>
          <a:p>
            <a:r>
              <a:rPr lang="en-US" baseline="0" dirty="0" smtClean="0"/>
              <a:t>Because we thought ok, if you’re someone very motivated to do well here, you would want to pay close attention when you have a partner who is giving you helpful information. </a:t>
            </a:r>
          </a:p>
          <a:p>
            <a:endParaRPr lang="en-US" baseline="0" dirty="0" smtClean="0"/>
          </a:p>
          <a:p>
            <a:r>
              <a:rPr lang="en-US" baseline="0" dirty="0" smtClean="0"/>
              <a:t>So now with these behaviors coded, we could start to examine our physiological and behavioral data in tandem to figure out the underlying psychological experiences of these dyad members</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28</a:t>
            </a:fld>
            <a:endParaRPr lang="en-US"/>
          </a:p>
        </p:txBody>
      </p:sp>
    </p:spTree>
    <p:extLst>
      <p:ext uri="{BB962C8B-B14F-4D97-AF65-F5344CB8AC3E}">
        <p14:creationId xmlns:p14="http://schemas.microsoft.com/office/powerpoint/2010/main" val="3455549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quickly,</a:t>
            </a:r>
            <a:r>
              <a:rPr lang="en-US" baseline="0" dirty="0" smtClean="0"/>
              <a:t> I want to say that there are lots of other concerns you might have regarding how to collect behavioral data from video, </a:t>
            </a:r>
            <a:r>
              <a:rPr lang="en-US" dirty="0" smtClean="0"/>
              <a:t>and </a:t>
            </a:r>
            <a:r>
              <a:rPr lang="en-US" dirty="0" smtClean="0"/>
              <a:t>I want to point you to </a:t>
            </a:r>
            <a:r>
              <a:rPr lang="en-US" baseline="0" dirty="0" smtClean="0"/>
              <a:t>open software for coding behavioral data from video called </a:t>
            </a:r>
            <a:r>
              <a:rPr lang="en-US" baseline="0" dirty="0" err="1" smtClean="0"/>
              <a:t>Datavyu</a:t>
            </a:r>
            <a:r>
              <a:rPr lang="en-US" baseline="0" dirty="0" smtClean="0"/>
              <a:t>. </a:t>
            </a:r>
            <a:r>
              <a:rPr lang="en-US" baseline="0" dirty="0" smtClean="0"/>
              <a:t>Check it out online – they have lots of webinars </a:t>
            </a:r>
            <a:r>
              <a:rPr lang="en-US" baseline="0" dirty="0" smtClean="0"/>
              <a:t>about collecting video data and </a:t>
            </a:r>
            <a:r>
              <a:rPr lang="en-US" baseline="0" dirty="0" smtClean="0"/>
              <a:t>how to code it and their software is super useful.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29</a:t>
            </a:fld>
            <a:endParaRPr lang="en-US"/>
          </a:p>
        </p:txBody>
      </p:sp>
    </p:spTree>
    <p:extLst>
      <p:ext uri="{BB962C8B-B14F-4D97-AF65-F5344CB8AC3E}">
        <p14:creationId xmlns:p14="http://schemas.microsoft.com/office/powerpoint/2010/main" val="317548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all at this symposium because we really </a:t>
            </a:r>
            <a:r>
              <a:rPr lang="en-US" dirty="0" smtClean="0"/>
              <a:t>want to understand the “social</a:t>
            </a:r>
            <a:r>
              <a:rPr lang="en-US" baseline="0" dirty="0" smtClean="0"/>
              <a:t>” part of “social psychology” meaning what happens when we interact with other people.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way that researchers have been trying to understand social interactions is by</a:t>
            </a:r>
            <a:r>
              <a:rPr lang="en-US" baseline="0" dirty="0" smtClean="0"/>
              <a:t> looking at physiological responses of people over time while they are </a:t>
            </a:r>
            <a:r>
              <a:rPr lang="en-US" baseline="0" dirty="0" smtClean="0"/>
              <a:t>interacting with each other. </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3</a:t>
            </a:fld>
            <a:endParaRPr lang="en-US"/>
          </a:p>
        </p:txBody>
      </p:sp>
    </p:spTree>
    <p:extLst>
      <p:ext uri="{BB962C8B-B14F-4D97-AF65-F5344CB8AC3E}">
        <p14:creationId xmlns:p14="http://schemas.microsoft.com/office/powerpoint/2010/main" val="706866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let’s imagine you’ve collected your perfect behavioral data based on theory and now you need </a:t>
            </a:r>
            <a:r>
              <a:rPr lang="en-US" sz="1200" kern="1200" baseline="0" smtClean="0">
                <a:solidFill>
                  <a:schemeClr val="tx1"/>
                </a:solidFill>
                <a:effectLst/>
                <a:latin typeface="+mn-lt"/>
                <a:ea typeface="+mn-ea"/>
                <a:cs typeface="+mn-cs"/>
              </a:rPr>
              <a:t>to analyze it.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F7160-C5AF-4866-B0D4-DF36D543AEBF}" type="slidenum">
              <a:rPr lang="en-US" smtClean="0"/>
              <a:t>30</a:t>
            </a:fld>
            <a:endParaRPr lang="en-US" dirty="0"/>
          </a:p>
        </p:txBody>
      </p:sp>
    </p:spTree>
    <p:extLst>
      <p:ext uri="{BB962C8B-B14F-4D97-AF65-F5344CB8AC3E}">
        <p14:creationId xmlns:p14="http://schemas.microsoft.com/office/powerpoint/2010/main" val="279521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data I’m using and my analyses and some webinars describing this approach are on the OSF framework and my website so if this is an approach you’re considering using or want to know more about, please check them out. </a:t>
            </a:r>
          </a:p>
        </p:txBody>
      </p:sp>
      <p:sp>
        <p:nvSpPr>
          <p:cNvPr id="4" name="Slide Number Placeholder 3"/>
          <p:cNvSpPr>
            <a:spLocks noGrp="1"/>
          </p:cNvSpPr>
          <p:nvPr>
            <p:ph type="sldNum" sz="quarter" idx="10"/>
          </p:nvPr>
        </p:nvSpPr>
        <p:spPr/>
        <p:txBody>
          <a:bodyPr/>
          <a:lstStyle/>
          <a:p>
            <a:fld id="{AEBF7160-C5AF-4866-B0D4-DF36D543AEBF}" type="slidenum">
              <a:rPr lang="en-US" smtClean="0"/>
              <a:t>31</a:t>
            </a:fld>
            <a:endParaRPr lang="en-US"/>
          </a:p>
        </p:txBody>
      </p:sp>
    </p:spTree>
    <p:extLst>
      <p:ext uri="{BB962C8B-B14F-4D97-AF65-F5344CB8AC3E}">
        <p14:creationId xmlns:p14="http://schemas.microsoft.com/office/powerpoint/2010/main" val="621169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first suggestion with your data when</a:t>
            </a:r>
            <a:r>
              <a:rPr lang="en-US" baseline="0" dirty="0" smtClean="0"/>
              <a:t> you first sit down with them</a:t>
            </a:r>
            <a:r>
              <a:rPr lang="en-US" dirty="0" smtClean="0"/>
              <a:t> is to </a:t>
            </a:r>
            <a:r>
              <a:rPr lang="en-US" dirty="0" smtClean="0"/>
              <a:t>look</a:t>
            </a:r>
            <a:r>
              <a:rPr lang="en-US" baseline="0" dirty="0" smtClean="0"/>
              <a:t> at mean levels over </a:t>
            </a:r>
            <a:r>
              <a:rPr lang="en-US" baseline="0" dirty="0" smtClean="0"/>
              <a:t>time.</a:t>
            </a:r>
          </a:p>
          <a:p>
            <a:endParaRPr lang="en-US" baseline="0" dirty="0" smtClean="0"/>
          </a:p>
          <a:p>
            <a:r>
              <a:rPr lang="en-US" baseline="0" dirty="0" smtClean="0"/>
              <a:t>This is before you dive into any analyses of physiological linkage or any kind of similarity</a:t>
            </a:r>
            <a:endParaRPr lang="en-US" baseline="0" dirty="0" smtClean="0"/>
          </a:p>
          <a:p>
            <a:endParaRPr lang="en-US" baseline="0" dirty="0" smtClean="0"/>
          </a:p>
          <a:p>
            <a:r>
              <a:rPr lang="en-US" baseline="0" dirty="0" smtClean="0"/>
              <a:t>Just graph out mean levels of </a:t>
            </a:r>
            <a:r>
              <a:rPr lang="en-US" baseline="0" dirty="0" smtClean="0"/>
              <a:t>behaviors</a:t>
            </a:r>
            <a:endParaRPr lang="en-US" baseline="0" dirty="0" smtClean="0"/>
          </a:p>
          <a:p>
            <a:endParaRPr lang="en-US" baseline="0" dirty="0" smtClean="0"/>
          </a:p>
          <a:p>
            <a:r>
              <a:rPr lang="en-US" baseline="0" dirty="0" smtClean="0"/>
              <a:t>For example, in this study, we found that there were low levels of threat behavior among everyone</a:t>
            </a:r>
          </a:p>
          <a:p>
            <a:endParaRPr lang="en-US" baseline="0" dirty="0" smtClean="0"/>
          </a:p>
          <a:p>
            <a:r>
              <a:rPr lang="en-US" baseline="0" dirty="0" smtClean="0"/>
              <a:t>Scale of 1 to 7</a:t>
            </a:r>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32</a:t>
            </a:fld>
            <a:endParaRPr lang="en-US"/>
          </a:p>
        </p:txBody>
      </p:sp>
    </p:spTree>
    <p:extLst>
      <p:ext uri="{BB962C8B-B14F-4D97-AF65-F5344CB8AC3E}">
        <p14:creationId xmlns:p14="http://schemas.microsoft.com/office/powerpoint/2010/main" val="1924399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found that there</a:t>
            </a:r>
            <a:r>
              <a:rPr lang="en-US" baseline="0" dirty="0" smtClean="0"/>
              <a:t> were very low levels of threat statements.</a:t>
            </a:r>
          </a:p>
          <a:p>
            <a:endParaRPr lang="en-US" baseline="0" dirty="0" smtClean="0"/>
          </a:p>
          <a:p>
            <a:r>
              <a:rPr lang="en-US" dirty="0" smtClean="0"/>
              <a:t>Each</a:t>
            </a:r>
            <a:r>
              <a:rPr lang="en-US" baseline="0" dirty="0" smtClean="0"/>
              <a:t> </a:t>
            </a:r>
            <a:r>
              <a:rPr lang="en-US" baseline="0" dirty="0" smtClean="0"/>
              <a:t>time point </a:t>
            </a:r>
            <a:r>
              <a:rPr lang="en-US" baseline="0" dirty="0" smtClean="0"/>
              <a:t>here represents about </a:t>
            </a:r>
            <a:r>
              <a:rPr lang="en-US" baseline="0" dirty="0" smtClean="0"/>
              <a:t>3 minutes </a:t>
            </a:r>
            <a:r>
              <a:rPr lang="en-US" baseline="0" dirty="0" smtClean="0"/>
              <a:t>so, on average, there’s not even 1 statement for every 3 minutes. </a:t>
            </a:r>
          </a:p>
          <a:p>
            <a:endParaRPr lang="en-US" baseline="0" dirty="0" smtClean="0"/>
          </a:p>
          <a:p>
            <a:r>
              <a:rPr lang="en-US" baseline="0" dirty="0" smtClean="0"/>
              <a:t>So not a lot of behavioral threat here</a:t>
            </a:r>
            <a:endParaRPr lang="en-US"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33</a:t>
            </a:fld>
            <a:endParaRPr lang="en-US"/>
          </a:p>
        </p:txBody>
      </p:sp>
    </p:spTree>
    <p:extLst>
      <p:ext uri="{BB962C8B-B14F-4D97-AF65-F5344CB8AC3E}">
        <p14:creationId xmlns:p14="http://schemas.microsoft.com/office/powerpoint/2010/main" val="1924399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also encourage you to just graph out</a:t>
            </a:r>
            <a:r>
              <a:rPr lang="en-US" dirty="0" smtClean="0"/>
              <a:t> physiological</a:t>
            </a:r>
            <a:r>
              <a:rPr lang="en-US" baseline="0" dirty="0" smtClean="0"/>
              <a:t> reactivity over time. </a:t>
            </a:r>
            <a:endParaRPr lang="en-US" dirty="0" smtClean="0"/>
          </a:p>
          <a:p>
            <a:endParaRPr lang="en-US" dirty="0" smtClean="0"/>
          </a:p>
          <a:p>
            <a:r>
              <a:rPr lang="en-US" dirty="0" smtClean="0"/>
              <a:t>In</a:t>
            </a:r>
            <a:r>
              <a:rPr lang="en-US" baseline="0" dirty="0" smtClean="0"/>
              <a:t> </a:t>
            </a:r>
            <a:r>
              <a:rPr lang="en-US" baseline="0" dirty="0" smtClean="0"/>
              <a:t>this study, we used pre-ejection period as the physiological response we were interested in – </a:t>
            </a:r>
            <a:r>
              <a:rPr lang="en-US" baseline="0" dirty="0" smtClean="0"/>
              <a:t>so this is a measure of sympathetic nervous system activity. </a:t>
            </a:r>
            <a:endParaRPr lang="en-US" baseline="0" dirty="0" smtClean="0"/>
          </a:p>
          <a:p>
            <a:endParaRPr lang="en-US" baseline="0" dirty="0" smtClean="0"/>
          </a:p>
          <a:p>
            <a:r>
              <a:rPr lang="en-US" baseline="0" dirty="0" smtClean="0"/>
              <a:t>-15 might be giving a speech in front of evaluators</a:t>
            </a:r>
          </a:p>
          <a:p>
            <a:r>
              <a:rPr lang="en-US" baseline="0" dirty="0" smtClean="0"/>
              <a:t>-8 </a:t>
            </a:r>
            <a:r>
              <a:rPr lang="en-US" baseline="0" dirty="0" smtClean="0"/>
              <a:t>talking with a new partner you haven’t met before</a:t>
            </a:r>
          </a:p>
          <a:p>
            <a:r>
              <a:rPr lang="en-US" baseline="0" dirty="0" smtClean="0"/>
              <a:t>And 0 of course is no </a:t>
            </a:r>
            <a:r>
              <a:rPr lang="en-US" baseline="0" dirty="0" smtClean="0"/>
              <a:t>reactivity</a:t>
            </a:r>
          </a:p>
          <a:p>
            <a:endParaRPr lang="en-US" baseline="0" dirty="0" smtClean="0"/>
          </a:p>
          <a:p>
            <a:r>
              <a:rPr lang="en-US" baseline="0" dirty="0" smtClean="0"/>
              <a:t>So there’s certainly a good amount of reactivity at the beginning but it declines and levels off over time – not something that we would probably see if threat were sort of being continually passed between the two partners.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34</a:t>
            </a:fld>
            <a:endParaRPr lang="en-US"/>
          </a:p>
        </p:txBody>
      </p:sp>
    </p:spTree>
    <p:extLst>
      <p:ext uri="{BB962C8B-B14F-4D97-AF65-F5344CB8AC3E}">
        <p14:creationId xmlns:p14="http://schemas.microsoft.com/office/powerpoint/2010/main" val="1924399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So threat contagion was our first hypothesis about what was going on but with these analyses, we’re able to tell that that’s pretty unlikely</a:t>
            </a:r>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35</a:t>
            </a:fld>
            <a:endParaRPr lang="en-US"/>
          </a:p>
        </p:txBody>
      </p:sp>
    </p:spTree>
    <p:extLst>
      <p:ext uri="{BB962C8B-B14F-4D97-AF65-F5344CB8AC3E}">
        <p14:creationId xmlns:p14="http://schemas.microsoft.com/office/powerpoint/2010/main" val="2714862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But</a:t>
            </a:r>
            <a:r>
              <a:rPr lang="en-US" baseline="0" dirty="0" smtClean="0"/>
              <a:t> we can continue to check that hypothesis by seeing whether threat behaviors are associated with physiological linkage. </a:t>
            </a:r>
          </a:p>
          <a:p>
            <a:pPr rtl="0"/>
            <a:endParaRPr lang="en-US" baseline="0" dirty="0" smtClean="0"/>
          </a:p>
          <a:p>
            <a:pPr rtl="0"/>
            <a:r>
              <a:rPr lang="en-US" baseline="0" dirty="0" smtClean="0"/>
              <a:t>Very simply we might think of the model like this where Person A’s physiology is predicted by her partner’s physiology at the prior time point, while adjusting for her own at the prior time point.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36</a:t>
            </a:fld>
            <a:endParaRPr lang="en-US"/>
          </a:p>
        </p:txBody>
      </p:sp>
    </p:spTree>
    <p:extLst>
      <p:ext uri="{BB962C8B-B14F-4D97-AF65-F5344CB8AC3E}">
        <p14:creationId xmlns:p14="http://schemas.microsoft.com/office/powerpoint/2010/main" val="3444469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And we can moderate this linkage path here that shows the effect of one partner’s physiology on the other’s at</a:t>
            </a:r>
            <a:r>
              <a:rPr lang="en-US" baseline="0" dirty="0" smtClean="0"/>
              <a:t> a future time point with the behaviors that we’ve measured to see whether physiological linkage is associated with those behaviors.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37</a:t>
            </a:fld>
            <a:endParaRPr lang="en-US"/>
          </a:p>
        </p:txBody>
      </p:sp>
    </p:spTree>
    <p:extLst>
      <p:ext uri="{BB962C8B-B14F-4D97-AF65-F5344CB8AC3E}">
        <p14:creationId xmlns:p14="http://schemas.microsoft.com/office/powerpoint/2010/main" val="3444469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when we do this in this data set, we find that linkage is not moderated by the partner’s</a:t>
            </a:r>
            <a:r>
              <a:rPr lang="en-US" baseline="0" dirty="0" smtClean="0"/>
              <a:t> threat behavior for any of the groups in our study</a:t>
            </a:r>
          </a:p>
          <a:p>
            <a:endParaRPr lang="en-US" baseline="0" dirty="0" smtClean="0"/>
          </a:p>
          <a:p>
            <a:r>
              <a:rPr lang="en-US" baseline="0" dirty="0" smtClean="0"/>
              <a:t>In other words – people are not more likely to mimic their partner’s physiological responses when those partners are behaving in a threatened way as we would expect if threat contagion were occurring</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38</a:t>
            </a:fld>
            <a:endParaRPr lang="en-US"/>
          </a:p>
        </p:txBody>
      </p:sp>
    </p:spTree>
    <p:extLst>
      <p:ext uri="{BB962C8B-B14F-4D97-AF65-F5344CB8AC3E}">
        <p14:creationId xmlns:p14="http://schemas.microsoft.com/office/powerpoint/2010/main" val="3388252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Similarly,</a:t>
            </a:r>
            <a:r>
              <a:rPr lang="en-US" baseline="0" dirty="0" smtClean="0"/>
              <a:t> people are also not more likely to mimic their partner’s physiological responses when those partners are making threatened statements </a:t>
            </a:r>
          </a:p>
          <a:p>
            <a:endParaRPr lang="en-US" baseline="0" dirty="0" smtClean="0"/>
          </a:p>
          <a:p>
            <a:r>
              <a:rPr lang="en-US" baseline="0" dirty="0" smtClean="0"/>
              <a:t>So this puts the final nail in the “threat contagion” hypothesis because physiological linkage is not associated with behaviors that we might think would make threat contagious. </a:t>
            </a:r>
            <a:endParaRPr lang="en-US" dirty="0" smtClean="0"/>
          </a:p>
          <a:p>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39</a:t>
            </a:fld>
            <a:endParaRPr lang="en-US"/>
          </a:p>
        </p:txBody>
      </p:sp>
    </p:spTree>
    <p:extLst>
      <p:ext uri="{BB962C8B-B14F-4D97-AF65-F5344CB8AC3E}">
        <p14:creationId xmlns:p14="http://schemas.microsoft.com/office/powerpoint/2010/main" val="338825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Research since the 1950s has been showing </a:t>
            </a:r>
            <a:r>
              <a:rPr lang="en-US" baseline="0" dirty="0" smtClean="0"/>
              <a:t>that people can exhibit </a:t>
            </a:r>
            <a:r>
              <a:rPr lang="en-US" baseline="0" dirty="0" smtClean="0"/>
              <a:t>correspondence or similarity </a:t>
            </a:r>
            <a:r>
              <a:rPr lang="en-US" baseline="0" dirty="0" smtClean="0"/>
              <a:t>in their physiological responses with </a:t>
            </a:r>
            <a:r>
              <a:rPr lang="en-US" baseline="0" dirty="0" smtClean="0"/>
              <a:t>others while they are interacting.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 want to talk about today is how we can go beyond documenting that physiological correspondence exists to understanding more about what </a:t>
            </a:r>
            <a:r>
              <a:rPr lang="en-US" baseline="0" dirty="0" smtClean="0"/>
              <a:t>it indicates </a:t>
            </a:r>
            <a:r>
              <a:rPr lang="en-US" baseline="0" dirty="0" smtClean="0"/>
              <a:t>psychologically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I’m going to start by presenting you with a problem.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4</a:t>
            </a:fld>
            <a:endParaRPr lang="en-US" dirty="0"/>
          </a:p>
        </p:txBody>
      </p:sp>
    </p:spTree>
    <p:extLst>
      <p:ext uri="{BB962C8B-B14F-4D97-AF65-F5344CB8AC3E}">
        <p14:creationId xmlns:p14="http://schemas.microsoft.com/office/powerpoint/2010/main" val="3774920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recall our second hypothesis-  which was that women under threat would be motivated to do well and closely</a:t>
            </a:r>
            <a:r>
              <a:rPr lang="en-US" baseline="0" dirty="0" smtClean="0"/>
              <a:t> attend to partners who could help them. </a:t>
            </a:r>
          </a:p>
          <a:p>
            <a:endParaRPr lang="en-US" baseline="0" dirty="0" smtClean="0"/>
          </a:p>
          <a:p>
            <a:r>
              <a:rPr lang="en-US" baseline="0" dirty="0" smtClean="0"/>
              <a:t>And I’ll remind you that we</a:t>
            </a:r>
            <a:r>
              <a:rPr lang="en-US" dirty="0" smtClean="0"/>
              <a:t> </a:t>
            </a:r>
            <a:r>
              <a:rPr lang="en-US" dirty="0" smtClean="0"/>
              <a:t>coded for helpful behavior from </a:t>
            </a:r>
            <a:r>
              <a:rPr lang="en-US" dirty="0" smtClean="0"/>
              <a:t>partners – how much people</a:t>
            </a:r>
            <a:r>
              <a:rPr lang="en-US" baseline="0" dirty="0" smtClean="0"/>
              <a:t> were talking about the math </a:t>
            </a:r>
            <a:r>
              <a:rPr lang="en-US" baseline="0" dirty="0" err="1" smtClean="0"/>
              <a:t>taks</a:t>
            </a:r>
            <a:endParaRPr lang="en-US"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40</a:t>
            </a:fld>
            <a:endParaRPr lang="en-US"/>
          </a:p>
        </p:txBody>
      </p:sp>
    </p:spTree>
    <p:extLst>
      <p:ext uri="{BB962C8B-B14F-4D97-AF65-F5344CB8AC3E}">
        <p14:creationId xmlns:p14="http://schemas.microsoft.com/office/powerpoint/2010/main" val="338825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Interestingly, what we find here is that, in the threat condition, people’s physiology is being predicted by their partners </a:t>
            </a:r>
            <a:r>
              <a:rPr lang="en-US" baseline="0" dirty="0" smtClean="0"/>
              <a:t>(that is, they are physiologically linked to their partners) when those partners are spending more time talking about math. </a:t>
            </a:r>
            <a:endParaRPr lang="en-US"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41</a:t>
            </a:fld>
            <a:endParaRPr lang="en-US"/>
          </a:p>
        </p:txBody>
      </p:sp>
    </p:spTree>
    <p:extLst>
      <p:ext uri="{BB962C8B-B14F-4D97-AF65-F5344CB8AC3E}">
        <p14:creationId xmlns:p14="http://schemas.microsoft.com/office/powerpoint/2010/main" val="338825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key point is that the only group who is linked to their partners MORE specifically when those partners were talking about math are the women who were threatened. </a:t>
            </a:r>
          </a:p>
          <a:p>
            <a:endParaRPr lang="en-US" baseline="0" dirty="0" smtClean="0"/>
          </a:p>
          <a:p>
            <a:r>
              <a:rPr lang="en-US" baseline="0" dirty="0" smtClean="0"/>
              <a:t>Suggesting that instead of passing threat to their partners, in fact, these threatened women were physiologically influenced by their partners and because of when this happened –when those partners were talking about math – it points to us that they were particularly attuned to people who could be helpful to them. </a:t>
            </a:r>
            <a:endParaRPr lang="en-US"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42</a:t>
            </a:fld>
            <a:endParaRPr lang="en-US"/>
          </a:p>
        </p:txBody>
      </p:sp>
    </p:spTree>
    <p:extLst>
      <p:ext uri="{BB962C8B-B14F-4D97-AF65-F5344CB8AC3E}">
        <p14:creationId xmlns:p14="http://schemas.microsoft.com/office/powerpoint/2010/main" val="3388252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control condition and for the partners, we don’t see this pattern.</a:t>
            </a:r>
          </a:p>
          <a:p>
            <a:endParaRPr lang="en-US" dirty="0" smtClean="0"/>
          </a:p>
          <a:p>
            <a:r>
              <a:rPr lang="en-US" dirty="0" smtClean="0"/>
              <a:t>This is very interesting. What this shows is NOT that the women under threat are predicting their partner’s physiological</a:t>
            </a:r>
            <a:r>
              <a:rPr lang="en-US" baseline="0" dirty="0" smtClean="0"/>
              <a:t> responses but VICE VERSA. Very opposite of this threat contagion hypothesis. And because of </a:t>
            </a:r>
            <a:r>
              <a:rPr lang="en-US" baseline="0" dirty="0" err="1" smtClean="0"/>
              <a:t>WHENthat</a:t>
            </a:r>
            <a:r>
              <a:rPr lang="en-US" baseline="0" dirty="0" smtClean="0"/>
              <a:t> happened – it happened when their partners were talking a lot about math – we can draw the conclusion that they are particularly attuned to people who could help them on this task. </a:t>
            </a:r>
          </a:p>
          <a:p>
            <a:endParaRPr lang="en-US" baseline="0" dirty="0" smtClean="0"/>
          </a:p>
          <a:p>
            <a:r>
              <a:rPr lang="en-US" baseline="0" dirty="0" smtClean="0"/>
              <a:t>So I hope you can see how these behaviors in combination with studying physiological linkage can reveal a lot about what people are experiencing and what they’re doing when interacting with others. </a:t>
            </a:r>
          </a:p>
          <a:p>
            <a:endParaRPr lang="en-US" baseline="0" dirty="0" smtClean="0"/>
          </a:p>
          <a:p>
            <a:r>
              <a:rPr lang="en-US" baseline="0" dirty="0" smtClean="0"/>
              <a:t>Really </a:t>
            </a:r>
            <a:r>
              <a:rPr lang="en-US" baseline="0" dirty="0" err="1" smtClean="0"/>
              <a:t>importnatly</a:t>
            </a:r>
            <a:r>
              <a:rPr lang="en-US" baseline="0" dirty="0" smtClean="0"/>
              <a:t>, we could not have had such rich information about participants’ experiences in this study if we did not measure physiology and behavior in TANDEM</a:t>
            </a:r>
            <a:endParaRPr lang="en-US"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43</a:t>
            </a:fld>
            <a:endParaRPr lang="en-US"/>
          </a:p>
        </p:txBody>
      </p:sp>
    </p:spTree>
    <p:extLst>
      <p:ext uri="{BB962C8B-B14F-4D97-AF65-F5344CB8AC3E}">
        <p14:creationId xmlns:p14="http://schemas.microsoft.com/office/powerpoint/2010/main" val="3388252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today I talked all</a:t>
            </a:r>
            <a:r>
              <a:rPr lang="en-US" baseline="0" dirty="0" smtClean="0"/>
              <a:t> about how you could use behaviors that are captured via video cameras alongside physiological linkage to help you understand when and why people exhibit physiological similarity and what this might mean psychologically. </a:t>
            </a:r>
          </a:p>
          <a:p>
            <a:endParaRPr lang="en-US" baseline="0" dirty="0" smtClean="0"/>
          </a:p>
          <a:p>
            <a:r>
              <a:rPr lang="en-US" baseline="0" dirty="0" smtClean="0"/>
              <a:t>I want to point out that there are also other kinds of information you could use here:</a:t>
            </a:r>
          </a:p>
          <a:p>
            <a:endParaRPr lang="en-US" baseline="0" dirty="0" smtClean="0"/>
          </a:p>
          <a:p>
            <a:r>
              <a:rPr lang="en-US" baseline="0" dirty="0" smtClean="0"/>
              <a:t>For example, performance on a joint task, ,the context (what did you manipulated, what is the task)?</a:t>
            </a:r>
            <a:endParaRPr lang="en-US" dirty="0" smtClean="0"/>
          </a:p>
          <a:p>
            <a:r>
              <a:rPr lang="en-US" baseline="0" dirty="0" smtClean="0"/>
              <a:t>Who </a:t>
            </a:r>
            <a:r>
              <a:rPr lang="en-US" baseline="0" dirty="0" smtClean="0"/>
              <a:t>are your participants? What can you theoretically expect from them in this context</a:t>
            </a:r>
            <a:r>
              <a:rPr lang="en-US" baseline="0" dirty="0" smtClean="0"/>
              <a:t>?</a:t>
            </a:r>
          </a:p>
          <a:p>
            <a:endParaRPr lang="en-US" baseline="0" dirty="0" smtClean="0"/>
          </a:p>
          <a:p>
            <a:r>
              <a:rPr lang="en-US" baseline="0" dirty="0" smtClean="0"/>
              <a:t>And then finally participants’ subjective experiences. </a:t>
            </a:r>
          </a:p>
          <a:p>
            <a:endParaRPr lang="en-US" baseline="0" dirty="0" smtClean="0"/>
          </a:p>
          <a:p>
            <a:r>
              <a:rPr lang="en-US" baseline="0" dirty="0" smtClean="0"/>
              <a:t>All of these could  be used  in a very similar manner to behavior to help figure out what’s going on</a:t>
            </a:r>
            <a:endParaRPr lang="en-US"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44</a:t>
            </a:fld>
            <a:endParaRPr lang="en-US"/>
          </a:p>
        </p:txBody>
      </p:sp>
    </p:spTree>
    <p:extLst>
      <p:ext uri="{BB962C8B-B14F-4D97-AF65-F5344CB8AC3E}">
        <p14:creationId xmlns:p14="http://schemas.microsoft.com/office/powerpoint/2010/main" val="161645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things</a:t>
            </a:r>
            <a:r>
              <a:rPr lang="en-US" baseline="0" dirty="0" smtClean="0"/>
              <a:t> I didn’t have time to discuss today so please check out the resources I’ve put on the OSF. These slides are there as well for your future reference</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45</a:t>
            </a:fld>
            <a:endParaRPr lang="en-US"/>
          </a:p>
        </p:txBody>
      </p:sp>
    </p:spTree>
    <p:extLst>
      <p:ext uri="{BB962C8B-B14F-4D97-AF65-F5344CB8AC3E}">
        <p14:creationId xmlns:p14="http://schemas.microsoft.com/office/powerpoint/2010/main" val="508799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 hope to have </a:t>
            </a:r>
            <a:r>
              <a:rPr lang="en-US" sz="1200" kern="1200" baseline="0" dirty="0" smtClean="0">
                <a:solidFill>
                  <a:schemeClr val="tx1"/>
                </a:solidFill>
                <a:effectLst/>
                <a:latin typeface="+mn-lt"/>
                <a:ea typeface="+mn-ea"/>
                <a:cs typeface="+mn-cs"/>
              </a:rPr>
              <a:t>shown you </a:t>
            </a:r>
            <a:r>
              <a:rPr lang="en-US" sz="1200" kern="1200" baseline="0" dirty="0" smtClean="0">
                <a:solidFill>
                  <a:schemeClr val="tx1"/>
                </a:solidFill>
                <a:effectLst/>
                <a:latin typeface="+mn-lt"/>
                <a:ea typeface="+mn-ea"/>
                <a:cs typeface="+mn-cs"/>
              </a:rPr>
              <a:t>that capturing behaviors via video alongside physiology measured in two people simultaneously can be a powerful tool for understanding social </a:t>
            </a:r>
            <a:r>
              <a:rPr lang="en-US" sz="1200" kern="1200" baseline="0" dirty="0" smtClean="0">
                <a:solidFill>
                  <a:schemeClr val="tx1"/>
                </a:solidFill>
                <a:effectLst/>
                <a:latin typeface="+mn-lt"/>
                <a:ea typeface="+mn-ea"/>
                <a:cs typeface="+mn-cs"/>
              </a:rPr>
              <a:t>interactions and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that these methods allow us to study the </a:t>
            </a:r>
            <a:r>
              <a:rPr lang="en-US" sz="1200" kern="1200" baseline="0" dirty="0" smtClean="0">
                <a:solidFill>
                  <a:schemeClr val="tx1"/>
                </a:solidFill>
                <a:effectLst/>
                <a:latin typeface="+mn-lt"/>
                <a:ea typeface="+mn-ea"/>
                <a:cs typeface="+mn-cs"/>
              </a:rPr>
              <a:t>complexity of social interactions </a:t>
            </a:r>
            <a:r>
              <a:rPr lang="en-US" sz="1200" kern="1200" baseline="0" dirty="0" smtClean="0">
                <a:solidFill>
                  <a:schemeClr val="tx1"/>
                </a:solidFill>
                <a:effectLst/>
                <a:latin typeface="+mn-lt"/>
                <a:ea typeface="+mn-ea"/>
                <a:cs typeface="+mn-cs"/>
              </a:rPr>
              <a:t>dynamically </a:t>
            </a:r>
            <a:r>
              <a:rPr lang="en-US" sz="1200" kern="1200" baseline="0" dirty="0" smtClean="0">
                <a:solidFill>
                  <a:schemeClr val="tx1"/>
                </a:solidFill>
                <a:effectLst/>
                <a:latin typeface="+mn-lt"/>
                <a:ea typeface="+mn-ea"/>
                <a:cs typeface="+mn-cs"/>
              </a:rPr>
              <a:t>and in naturalistic contexts to understand </a:t>
            </a:r>
            <a:r>
              <a:rPr lang="en-US" sz="1200" kern="1200" baseline="0" dirty="0" smtClean="0">
                <a:solidFill>
                  <a:schemeClr val="tx1"/>
                </a:solidFill>
                <a:effectLst/>
                <a:latin typeface="+mn-lt"/>
                <a:ea typeface="+mn-ea"/>
                <a:cs typeface="+mn-cs"/>
              </a:rPr>
              <a:t>how </a:t>
            </a:r>
            <a:r>
              <a:rPr lang="en-US" sz="1200" kern="1200" baseline="0" dirty="0" smtClean="0">
                <a:solidFill>
                  <a:schemeClr val="tx1"/>
                </a:solidFill>
                <a:effectLst/>
                <a:latin typeface="+mn-lt"/>
                <a:ea typeface="+mn-ea"/>
                <a:cs typeface="+mn-cs"/>
              </a:rPr>
              <a:t>people communicate with and influence each other.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F7160-C5AF-4866-B0D4-DF36D543AEBF}" type="slidenum">
              <a:rPr lang="en-US" smtClean="0"/>
              <a:t>46</a:t>
            </a:fld>
            <a:endParaRPr lang="en-US" dirty="0"/>
          </a:p>
        </p:txBody>
      </p:sp>
    </p:spTree>
    <p:extLst>
      <p:ext uri="{BB962C8B-B14F-4D97-AF65-F5344CB8AC3E}">
        <p14:creationId xmlns:p14="http://schemas.microsoft.com/office/powerpoint/2010/main" val="373738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Thanks to my primary collaborators on this work, thanks to our research team at NYU, thanks to the funders of this work, and thank you for your attention </a:t>
            </a:r>
            <a:r>
              <a:rPr lang="en-US" baseline="0" dirty="0" smtClean="0"/>
              <a:t>today</a:t>
            </a:r>
            <a:endParaRPr lang="en-US" baseline="0" dirty="0" smtClean="0"/>
          </a:p>
        </p:txBody>
      </p:sp>
      <p:sp>
        <p:nvSpPr>
          <p:cNvPr id="4" name="Slide Number Placeholder 3"/>
          <p:cNvSpPr>
            <a:spLocks noGrp="1"/>
          </p:cNvSpPr>
          <p:nvPr>
            <p:ph type="sldNum" sz="quarter" idx="10"/>
          </p:nvPr>
        </p:nvSpPr>
        <p:spPr/>
        <p:txBody>
          <a:bodyPr/>
          <a:lstStyle/>
          <a:p>
            <a:fld id="{AEBF7160-C5AF-4866-B0D4-DF36D543AEBF}" type="slidenum">
              <a:rPr lang="en-US" smtClean="0"/>
              <a:t>47</a:t>
            </a:fld>
            <a:endParaRPr lang="en-US"/>
          </a:p>
        </p:txBody>
      </p:sp>
    </p:spTree>
    <p:extLst>
      <p:ext uri="{BB962C8B-B14F-4D97-AF65-F5344CB8AC3E}">
        <p14:creationId xmlns:p14="http://schemas.microsoft.com/office/powerpoint/2010/main" val="2136816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imagine we have two people interacting</a:t>
            </a:r>
            <a:r>
              <a:rPr lang="en-US" baseline="0" dirty="0" smtClean="0"/>
              <a:t> and we are measuring their physiological responses over time. Here we are looking at heart rate as </a:t>
            </a:r>
            <a:r>
              <a:rPr lang="en-US" baseline="0" dirty="0" smtClean="0"/>
              <a:t>a basic </a:t>
            </a:r>
            <a:r>
              <a:rPr lang="en-US" baseline="0" dirty="0" smtClean="0"/>
              <a:t>example. And we find some kind of physiological </a:t>
            </a:r>
            <a:r>
              <a:rPr lang="en-US" baseline="0" dirty="0" smtClean="0"/>
              <a:t>similarity between </a:t>
            </a:r>
            <a:r>
              <a:rPr lang="en-US" baseline="0" dirty="0" smtClean="0"/>
              <a:t>them. </a:t>
            </a:r>
          </a:p>
          <a:p>
            <a:endParaRPr lang="en-US" baseline="0" dirty="0" smtClean="0"/>
          </a:p>
          <a:p>
            <a:r>
              <a:rPr lang="en-US" baseline="0" dirty="0" smtClean="0"/>
              <a:t>Let’s imagine the physiological response of the first person is predicting the physiological response of the second person at a later time point. </a:t>
            </a:r>
            <a:r>
              <a:rPr lang="en-US" baseline="0" dirty="0" smtClean="0"/>
              <a:t>For the purposes of my talk today I’m going to call this “physiological linkage”</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5</a:t>
            </a:fld>
            <a:endParaRPr lang="en-US" dirty="0"/>
          </a:p>
        </p:txBody>
      </p:sp>
    </p:spTree>
    <p:extLst>
      <p:ext uri="{BB962C8B-B14F-4D97-AF65-F5344CB8AC3E}">
        <p14:creationId xmlns:p14="http://schemas.microsoft.com/office/powerpoint/2010/main" val="37373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something like this</a:t>
            </a:r>
            <a:r>
              <a:rPr lang="en-US" dirty="0" smtClean="0"/>
              <a:t>….the first person predicts the second person at a later time point</a:t>
            </a:r>
            <a:endParaRPr lang="en-US" dirty="0" smtClean="0"/>
          </a:p>
          <a:p>
            <a:endParaRPr lang="en-US" dirty="0" smtClean="0"/>
          </a:p>
          <a:p>
            <a:r>
              <a:rPr lang="en-US" dirty="0" smtClean="0"/>
              <a:t>This</a:t>
            </a:r>
            <a:r>
              <a:rPr lang="en-US" baseline="0" dirty="0" smtClean="0"/>
              <a:t> by itself does not provide us with a ton of information about </a:t>
            </a:r>
            <a:r>
              <a:rPr lang="en-US" baseline="0" dirty="0" smtClean="0"/>
              <a:t>what’s going </a:t>
            </a:r>
            <a:r>
              <a:rPr lang="en-US" baseline="0" dirty="0" smtClean="0"/>
              <a:t>on between the two people.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6</a:t>
            </a:fld>
            <a:endParaRPr lang="en-US"/>
          </a:p>
        </p:txBody>
      </p:sp>
    </p:spTree>
    <p:extLst>
      <p:ext uri="{BB962C8B-B14F-4D97-AF65-F5344CB8AC3E}">
        <p14:creationId xmlns:p14="http://schemas.microsoft.com/office/powerpoint/2010/main" val="104263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maybe you think that one person in the dyad is feeling threatened and she is passing that psychological experience of threat to her partner, which causes her partner’s physiological responses to mimic hers.</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7</a:t>
            </a:fld>
            <a:endParaRPr lang="en-US"/>
          </a:p>
        </p:txBody>
      </p:sp>
    </p:spTree>
    <p:extLst>
      <p:ext uri="{BB962C8B-B14F-4D97-AF65-F5344CB8AC3E}">
        <p14:creationId xmlns:p14="http://schemas.microsoft.com/office/powerpoint/2010/main" val="104263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t>
            </a:r>
            <a:r>
              <a:rPr lang="en-US" baseline="0" dirty="0" smtClean="0"/>
              <a:t> maybe you think that one member of the dyad is particularly motivated to pay attention to her partner and through this close attention, she picks up on her partner’s psychological experience and her physiological response then ends up mimicking that of her partner’s</a:t>
            </a:r>
          </a:p>
          <a:p>
            <a:endParaRPr lang="en-US" baseline="0" dirty="0" smtClean="0"/>
          </a:p>
          <a:p>
            <a:r>
              <a:rPr lang="en-US" baseline="0" dirty="0" smtClean="0"/>
              <a:t>These are different psychological inferences from the same physiological data – and these are common psychological inferences that people make from this type of data pattern.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8</a:t>
            </a:fld>
            <a:endParaRPr lang="en-US"/>
          </a:p>
        </p:txBody>
      </p:sp>
    </p:spTree>
    <p:extLst>
      <p:ext uri="{BB962C8B-B14F-4D97-AF65-F5344CB8AC3E}">
        <p14:creationId xmlns:p14="http://schemas.microsoft.com/office/powerpoint/2010/main" val="104263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point of this</a:t>
            </a:r>
            <a:r>
              <a:rPr lang="en-US" baseline="0" dirty="0" smtClean="0"/>
              <a:t> example is to say it’s hard to know what’s going on psychologically here with just the physiological data. Just as with any physiological response, there’s not a one-to-one relationship with a particular psychological experience. </a:t>
            </a:r>
          </a:p>
          <a:p>
            <a:endParaRPr lang="en-US" dirty="0" smtClean="0"/>
          </a:p>
          <a:p>
            <a:r>
              <a:rPr lang="en-US" dirty="0" smtClean="0"/>
              <a:t>So</a:t>
            </a:r>
            <a:r>
              <a:rPr lang="en-US" baseline="0" dirty="0" smtClean="0"/>
              <a:t> now I want you to i</a:t>
            </a:r>
            <a:r>
              <a:rPr lang="en-US" dirty="0" smtClean="0"/>
              <a:t>magine </a:t>
            </a:r>
            <a:r>
              <a:rPr lang="en-US" dirty="0" smtClean="0"/>
              <a:t>if what</a:t>
            </a:r>
            <a:r>
              <a:rPr lang="en-US" baseline="0" dirty="0" smtClean="0"/>
              <a:t> we’ve done as researchers is alongside studying </a:t>
            </a:r>
            <a:r>
              <a:rPr lang="en-US" baseline="0" dirty="0" smtClean="0"/>
              <a:t>our participants’ physiology</a:t>
            </a:r>
            <a:r>
              <a:rPr lang="en-US" baseline="0" dirty="0" smtClean="0"/>
              <a:t>, we’ve also </a:t>
            </a:r>
            <a:r>
              <a:rPr lang="en-US" baseline="0" dirty="0" smtClean="0"/>
              <a:t>captured video recordings </a:t>
            </a:r>
            <a:r>
              <a:rPr lang="en-US" baseline="0" dirty="0" smtClean="0"/>
              <a:t>during the interaction as well. </a:t>
            </a:r>
            <a:endParaRPr lang="en-US" dirty="0"/>
          </a:p>
        </p:txBody>
      </p:sp>
      <p:sp>
        <p:nvSpPr>
          <p:cNvPr id="4" name="Slide Number Placeholder 3"/>
          <p:cNvSpPr>
            <a:spLocks noGrp="1"/>
          </p:cNvSpPr>
          <p:nvPr>
            <p:ph type="sldNum" sz="quarter" idx="10"/>
          </p:nvPr>
        </p:nvSpPr>
        <p:spPr/>
        <p:txBody>
          <a:bodyPr/>
          <a:lstStyle/>
          <a:p>
            <a:fld id="{AEBF7160-C5AF-4866-B0D4-DF36D543AEBF}" type="slidenum">
              <a:rPr lang="en-US" smtClean="0"/>
              <a:t>9</a:t>
            </a:fld>
            <a:endParaRPr lang="en-US"/>
          </a:p>
        </p:txBody>
      </p:sp>
    </p:spTree>
    <p:extLst>
      <p:ext uri="{BB962C8B-B14F-4D97-AF65-F5344CB8AC3E}">
        <p14:creationId xmlns:p14="http://schemas.microsoft.com/office/powerpoint/2010/main" val="104263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81800" y="228600"/>
            <a:ext cx="2133600" cy="365125"/>
          </a:xfrm>
        </p:spPr>
        <p:txBody>
          <a:bodyPr/>
          <a:lstStyle>
            <a:lvl1pPr>
              <a:defRPr sz="2800">
                <a:solidFill>
                  <a:schemeClr val="tx1"/>
                </a:solidFill>
              </a:defRPr>
            </a:lvl1pPr>
          </a:lstStyle>
          <a:p>
            <a:fld id="{B2994385-5960-4D47-9186-741F36D1826F}" type="slidenum">
              <a:rPr lang="en-US" smtClean="0"/>
              <a:pPr/>
              <a:t>‹#›</a:t>
            </a:fld>
            <a:endParaRPr lang="en-US" dirty="0"/>
          </a:p>
        </p:txBody>
      </p:sp>
    </p:spTree>
    <p:extLst>
      <p:ext uri="{BB962C8B-B14F-4D97-AF65-F5344CB8AC3E}">
        <p14:creationId xmlns:p14="http://schemas.microsoft.com/office/powerpoint/2010/main" val="28218829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38553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57287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gular">
    <p:spTree>
      <p:nvGrpSpPr>
        <p:cNvPr id="1" name=""/>
        <p:cNvGrpSpPr/>
        <p:nvPr/>
      </p:nvGrpSpPr>
      <p:grpSpPr>
        <a:xfrm>
          <a:off x="0" y="0"/>
          <a:ext cx="0" cy="0"/>
          <a:chOff x="0" y="0"/>
          <a:chExt cx="0" cy="0"/>
        </a:xfrm>
      </p:grpSpPr>
      <p:sp>
        <p:nvSpPr>
          <p:cNvPr id="2" name="Title 1"/>
          <p:cNvSpPr>
            <a:spLocks noGrp="1"/>
          </p:cNvSpPr>
          <p:nvPr>
            <p:ph type="title"/>
          </p:nvPr>
        </p:nvSpPr>
        <p:spPr>
          <a:xfrm>
            <a:off x="609599" y="123564"/>
            <a:ext cx="7978107" cy="699179"/>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609599" y="1383827"/>
            <a:ext cx="81534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681707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858000" y="152400"/>
            <a:ext cx="2133600" cy="365125"/>
          </a:xfrm>
        </p:spPr>
        <p:txBody>
          <a:bodyPr/>
          <a:lstStyle>
            <a:lvl1pPr>
              <a:defRPr sz="2800">
                <a:solidFill>
                  <a:schemeClr val="tx1"/>
                </a:solidFill>
              </a:defRPr>
            </a:lvl1pPr>
          </a:lstStyle>
          <a:p>
            <a:fld id="{B2994385-5960-4D47-9186-741F36D1826F}" type="slidenum">
              <a:rPr lang="en-US" smtClean="0"/>
              <a:pPr/>
              <a:t>‹#›</a:t>
            </a:fld>
            <a:endParaRPr lang="en-US" dirty="0"/>
          </a:p>
        </p:txBody>
      </p:sp>
    </p:spTree>
    <p:extLst>
      <p:ext uri="{BB962C8B-B14F-4D97-AF65-F5344CB8AC3E}">
        <p14:creationId xmlns:p14="http://schemas.microsoft.com/office/powerpoint/2010/main" val="21125424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94385-5960-4D47-9186-741F36D1826F}" type="slidenum">
              <a:rPr lang="en-US" smtClean="0"/>
              <a:t>‹#›</a:t>
            </a:fld>
            <a:endParaRPr lang="en-US"/>
          </a:p>
        </p:txBody>
      </p:sp>
    </p:spTree>
    <p:extLst>
      <p:ext uri="{BB962C8B-B14F-4D97-AF65-F5344CB8AC3E}">
        <p14:creationId xmlns:p14="http://schemas.microsoft.com/office/powerpoint/2010/main" val="1636264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705600" y="304800"/>
            <a:ext cx="2133600" cy="365125"/>
          </a:xfrm>
        </p:spPr>
        <p:txBody>
          <a:bodyPr/>
          <a:lstStyle>
            <a:lvl1pPr>
              <a:defRPr sz="2800">
                <a:solidFill>
                  <a:schemeClr val="tx1"/>
                </a:solidFill>
              </a:defRPr>
            </a:lvl1pPr>
          </a:lstStyle>
          <a:p>
            <a:fld id="{B2994385-5960-4D47-9186-741F36D1826F}" type="slidenum">
              <a:rPr lang="en-US" smtClean="0"/>
              <a:pPr/>
              <a:t>‹#›</a:t>
            </a:fld>
            <a:endParaRPr lang="en-US" dirty="0"/>
          </a:p>
        </p:txBody>
      </p:sp>
    </p:spTree>
    <p:extLst>
      <p:ext uri="{BB962C8B-B14F-4D97-AF65-F5344CB8AC3E}">
        <p14:creationId xmlns:p14="http://schemas.microsoft.com/office/powerpoint/2010/main" val="30623078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781800" y="228600"/>
            <a:ext cx="2133600" cy="365125"/>
          </a:xfrm>
        </p:spPr>
        <p:txBody>
          <a:bodyPr/>
          <a:lstStyle>
            <a:lvl1pPr>
              <a:defRPr sz="2800">
                <a:solidFill>
                  <a:schemeClr val="tx1"/>
                </a:solidFill>
              </a:defRPr>
            </a:lvl1pPr>
          </a:lstStyle>
          <a:p>
            <a:fld id="{B2994385-5960-4D47-9186-741F36D1826F}" type="slidenum">
              <a:rPr lang="en-US" smtClean="0"/>
              <a:pPr/>
              <a:t>‹#›</a:t>
            </a:fld>
            <a:endParaRPr lang="en-US" dirty="0"/>
          </a:p>
        </p:txBody>
      </p:sp>
    </p:spTree>
    <p:extLst>
      <p:ext uri="{BB962C8B-B14F-4D97-AF65-F5344CB8AC3E}">
        <p14:creationId xmlns:p14="http://schemas.microsoft.com/office/powerpoint/2010/main" val="27563658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4707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289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850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159101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94385-5960-4D47-9186-741F36D1826F}" type="slidenum">
              <a:rPr lang="en-US" smtClean="0"/>
              <a:t>‹#›</a:t>
            </a:fld>
            <a:endParaRPr lang="en-US"/>
          </a:p>
        </p:txBody>
      </p:sp>
    </p:spTree>
    <p:extLst>
      <p:ext uri="{BB962C8B-B14F-4D97-AF65-F5344CB8AC3E}">
        <p14:creationId xmlns:p14="http://schemas.microsoft.com/office/powerpoint/2010/main" val="369796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1.mp4"/><Relationship Id="rId7"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2.mp4"/><Relationship Id="rId11" Type="http://schemas.openxmlformats.org/officeDocument/2006/relationships/image" Target="../media/image8.png"/><Relationship Id="rId5" Type="http://schemas.microsoft.com/office/2007/relationships/media" Target="../media/media2.mp4"/><Relationship Id="rId10" Type="http://schemas.openxmlformats.org/officeDocument/2006/relationships/image" Target="../media/image7.png"/><Relationship Id="rId4" Type="http://schemas.openxmlformats.org/officeDocument/2006/relationships/video" Target="../media/media1.mp4"/><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microsoft.com/office/2007/relationships/media" Target="../media/media1.mp4"/><Relationship Id="rId7"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2.mp4"/><Relationship Id="rId11" Type="http://schemas.openxmlformats.org/officeDocument/2006/relationships/image" Target="../media/image8.png"/><Relationship Id="rId5" Type="http://schemas.microsoft.com/office/2007/relationships/media" Target="../media/media2.mp4"/><Relationship Id="rId10" Type="http://schemas.openxmlformats.org/officeDocument/2006/relationships/image" Target="../media/image7.png"/><Relationship Id="rId4" Type="http://schemas.openxmlformats.org/officeDocument/2006/relationships/video" Target="../media/media1.mp4"/><Relationship Id="rId9"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609600"/>
            <a:ext cx="8115300" cy="707886"/>
          </a:xfrm>
          <a:prstGeom prst="rect">
            <a:avLst/>
          </a:prstGeom>
          <a:noFill/>
        </p:spPr>
        <p:txBody>
          <a:bodyPr wrap="square" rtlCol="0">
            <a:spAutoFit/>
          </a:bodyPr>
          <a:lstStyle/>
          <a:p>
            <a:pPr algn="ctr"/>
            <a:r>
              <a:rPr lang="en-US" sz="4000" dirty="0"/>
              <a:t> Turn on Your Video </a:t>
            </a:r>
            <a:r>
              <a:rPr lang="en-US" sz="4000" dirty="0" smtClean="0"/>
              <a:t>Cameras!</a:t>
            </a:r>
            <a:endParaRPr lang="en-US" sz="4000" dirty="0"/>
          </a:p>
        </p:txBody>
      </p:sp>
      <p:sp>
        <p:nvSpPr>
          <p:cNvPr id="5" name="TextBox 4"/>
          <p:cNvSpPr txBox="1"/>
          <p:nvPr/>
        </p:nvSpPr>
        <p:spPr>
          <a:xfrm>
            <a:off x="-3200400" y="5139622"/>
            <a:ext cx="8305800" cy="1200329"/>
          </a:xfrm>
          <a:prstGeom prst="rect">
            <a:avLst/>
          </a:prstGeom>
          <a:noFill/>
        </p:spPr>
        <p:txBody>
          <a:bodyPr wrap="square" rtlCol="0">
            <a:spAutoFit/>
          </a:bodyPr>
          <a:lstStyle/>
          <a:p>
            <a:pPr algn="r"/>
            <a:r>
              <a:rPr lang="en-US" sz="2800" dirty="0" smtClean="0">
                <a:latin typeface="Cambria" panose="02040503050406030204" pitchFamily="18" charset="0"/>
              </a:rPr>
              <a:t>Katherine R. Thorson</a:t>
            </a:r>
          </a:p>
          <a:p>
            <a:pPr algn="r"/>
            <a:endParaRPr lang="en-US" sz="1600" dirty="0" smtClean="0">
              <a:latin typeface="Cambria" panose="02040503050406030204" pitchFamily="18" charset="0"/>
            </a:endParaRPr>
          </a:p>
          <a:p>
            <a:pPr algn="r"/>
            <a:r>
              <a:rPr lang="en-US" sz="2800" dirty="0" smtClean="0">
                <a:latin typeface="Cambria" panose="02040503050406030204" pitchFamily="18" charset="0"/>
              </a:rPr>
              <a:t>Tessa V. West</a:t>
            </a:r>
            <a:endParaRPr lang="en-US" sz="1100" dirty="0" smtClean="0">
              <a:latin typeface="Cambria" panose="02040503050406030204" pitchFamily="18" charset="0"/>
            </a:endParaRPr>
          </a:p>
        </p:txBody>
      </p:sp>
      <p:pic>
        <p:nvPicPr>
          <p:cNvPr id="6" name="Picture 2" descr="Image result for nyu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6593" y="5078771"/>
            <a:ext cx="1322029" cy="13220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38872" y="1757334"/>
            <a:ext cx="3619500" cy="2554545"/>
          </a:xfrm>
          <a:prstGeom prst="rect">
            <a:avLst/>
          </a:prstGeom>
          <a:noFill/>
        </p:spPr>
        <p:txBody>
          <a:bodyPr wrap="square" rtlCol="0">
            <a:spAutoFit/>
          </a:bodyPr>
          <a:lstStyle/>
          <a:p>
            <a:pPr algn="ctr"/>
            <a:r>
              <a:rPr lang="en-US" sz="3200" i="1" dirty="0" smtClean="0"/>
              <a:t>Capturing </a:t>
            </a:r>
            <a:r>
              <a:rPr lang="en-US" sz="3200" i="1" dirty="0"/>
              <a:t>Behaviors alongside Physiology to Understand Dyadic and Group Interactions</a:t>
            </a:r>
          </a:p>
        </p:txBody>
      </p:sp>
      <p:pic>
        <p:nvPicPr>
          <p:cNvPr id="2" name="Picture 2" descr="Image result for person behind a video camera and a trip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 y="1847393"/>
            <a:ext cx="4051299" cy="2283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52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prah and michelle short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33400" y="2057400"/>
            <a:ext cx="8153400" cy="4140956"/>
          </a:xfrm>
          <a:prstGeom prst="rect">
            <a:avLst/>
          </a:prstGeom>
        </p:spPr>
      </p:pic>
      <p:pic>
        <p:nvPicPr>
          <p:cNvPr id="5" name="kate1.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105400" y="376238"/>
            <a:ext cx="3298157" cy="1295400"/>
          </a:xfrm>
          <a:prstGeom prst="rect">
            <a:avLst/>
          </a:prstGeom>
        </p:spPr>
      </p:pic>
      <p:pic>
        <p:nvPicPr>
          <p:cNvPr id="6" name="dory.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09600" y="376238"/>
            <a:ext cx="3911935" cy="1295399"/>
          </a:xfrm>
          <a:prstGeom prst="rect">
            <a:avLst/>
          </a:prstGeom>
        </p:spPr>
      </p:pic>
    </p:spTree>
    <p:extLst>
      <p:ext uri="{BB962C8B-B14F-4D97-AF65-F5344CB8AC3E}">
        <p14:creationId xmlns:p14="http://schemas.microsoft.com/office/powerpoint/2010/main" val="413654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358" fill="hold"/>
                                        <p:tgtEl>
                                          <p:spTgt spid="3"/>
                                        </p:tgtEl>
                                      </p:cBhvr>
                                    </p:cmd>
                                  </p:childTnLst>
                                </p:cTn>
                              </p:par>
                              <p:par>
                                <p:cTn id="7" presetID="2" presetClass="mediacall" presetSubtype="0" fill="hold" nodeType="withEffect">
                                  <p:stCondLst>
                                    <p:cond delay="0"/>
                                  </p:stCondLst>
                                  <p:childTnLst>
                                    <p:cmd type="call" cmd="togglePause">
                                      <p:cBhvr>
                                        <p:cTn id="8" dur="1" fill="hold"/>
                                        <p:tgtEl>
                                          <p:spTgt spid="5"/>
                                        </p:tgtEl>
                                      </p:cBhvr>
                                    </p:cmd>
                                  </p:childTnLst>
                                </p:cTn>
                              </p:par>
                              <p:par>
                                <p:cTn id="9" presetID="2" presetClass="mediacall" presetSubtype="0" fill="hold" nodeType="withEffect">
                                  <p:stCondLst>
                                    <p:cond delay="0"/>
                                  </p:stCondLst>
                                  <p:childTnLst>
                                    <p:cmd type="call" cmd="togglePause">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5" name="Rounded Rectangle 4"/>
          <p:cNvSpPr/>
          <p:nvPr/>
        </p:nvSpPr>
        <p:spPr>
          <a:xfrm>
            <a:off x="851902" y="1600200"/>
            <a:ext cx="1967497"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Theory</a:t>
            </a:r>
            <a:endParaRPr lang="en-US" sz="3200" dirty="0"/>
          </a:p>
        </p:txBody>
      </p:sp>
      <p:sp>
        <p:nvSpPr>
          <p:cNvPr id="6" name="Rounded Rectangle 5"/>
          <p:cNvSpPr/>
          <p:nvPr/>
        </p:nvSpPr>
        <p:spPr>
          <a:xfrm>
            <a:off x="3536614" y="2787315"/>
            <a:ext cx="2178385"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Methods</a:t>
            </a:r>
            <a:endParaRPr lang="en-US" sz="3200" dirty="0"/>
          </a:p>
        </p:txBody>
      </p:sp>
      <p:sp>
        <p:nvSpPr>
          <p:cNvPr id="7" name="Rounded Rectangle 6"/>
          <p:cNvSpPr/>
          <p:nvPr/>
        </p:nvSpPr>
        <p:spPr>
          <a:xfrm>
            <a:off x="6248400" y="3995821"/>
            <a:ext cx="22098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Analysis</a:t>
            </a:r>
            <a:endParaRPr lang="en-US" sz="3200" dirty="0"/>
          </a:p>
        </p:txBody>
      </p:sp>
      <p:cxnSp>
        <p:nvCxnSpPr>
          <p:cNvPr id="24" name="Elbow Connector 23"/>
          <p:cNvCxnSpPr>
            <a:stCxn id="6" idx="2"/>
            <a:endCxn id="7" idx="1"/>
          </p:cNvCxnSpPr>
          <p:nvPr/>
        </p:nvCxnSpPr>
        <p:spPr>
          <a:xfrm rot="16200000" flipH="1">
            <a:off x="5175750" y="3608971"/>
            <a:ext cx="522706" cy="162259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5" idx="2"/>
            <a:endCxn id="6" idx="1"/>
          </p:cNvCxnSpPr>
          <p:nvPr/>
        </p:nvCxnSpPr>
        <p:spPr>
          <a:xfrm rot="16200000" flipH="1">
            <a:off x="2435475" y="2371975"/>
            <a:ext cx="501315" cy="170096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34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8763000" cy="21751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51468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5" name="Rounded Rectangle 4"/>
          <p:cNvSpPr/>
          <p:nvPr/>
        </p:nvSpPr>
        <p:spPr>
          <a:xfrm>
            <a:off x="851902" y="1600200"/>
            <a:ext cx="1967497" cy="1371600"/>
          </a:xfrm>
          <a:prstGeom prst="roundRect">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Theory</a:t>
            </a:r>
            <a:endParaRPr lang="en-US" sz="3200" dirty="0"/>
          </a:p>
        </p:txBody>
      </p:sp>
      <p:sp>
        <p:nvSpPr>
          <p:cNvPr id="6" name="Rounded Rectangle 5"/>
          <p:cNvSpPr/>
          <p:nvPr/>
        </p:nvSpPr>
        <p:spPr>
          <a:xfrm>
            <a:off x="3536614" y="2787315"/>
            <a:ext cx="2178385"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Methods</a:t>
            </a:r>
            <a:endParaRPr lang="en-US" sz="3200" dirty="0"/>
          </a:p>
        </p:txBody>
      </p:sp>
      <p:sp>
        <p:nvSpPr>
          <p:cNvPr id="7" name="Rounded Rectangle 6"/>
          <p:cNvSpPr/>
          <p:nvPr/>
        </p:nvSpPr>
        <p:spPr>
          <a:xfrm>
            <a:off x="6248400" y="3995821"/>
            <a:ext cx="22098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Analysis</a:t>
            </a:r>
            <a:endParaRPr lang="en-US" sz="3200" dirty="0"/>
          </a:p>
        </p:txBody>
      </p:sp>
      <p:cxnSp>
        <p:nvCxnSpPr>
          <p:cNvPr id="24" name="Elbow Connector 23"/>
          <p:cNvCxnSpPr>
            <a:stCxn id="6" idx="2"/>
            <a:endCxn id="7" idx="1"/>
          </p:cNvCxnSpPr>
          <p:nvPr/>
        </p:nvCxnSpPr>
        <p:spPr>
          <a:xfrm rot="16200000" flipH="1">
            <a:off x="5175750" y="3608971"/>
            <a:ext cx="522706" cy="162259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5" idx="2"/>
            <a:endCxn id="6" idx="1"/>
          </p:cNvCxnSpPr>
          <p:nvPr/>
        </p:nvCxnSpPr>
        <p:spPr>
          <a:xfrm rot="16200000" flipH="1">
            <a:off x="2435475" y="2371975"/>
            <a:ext cx="501315" cy="170096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1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599" y="339937"/>
            <a:ext cx="7978107" cy="699179"/>
          </a:xfrm>
        </p:spPr>
        <p:txBody>
          <a:bodyPr>
            <a:normAutofit fontScale="90000"/>
          </a:bodyPr>
          <a:lstStyle/>
          <a:p>
            <a:r>
              <a:rPr lang="en-US" dirty="0" smtClean="0"/>
              <a:t>Physiological Linkage</a:t>
            </a:r>
            <a:endParaRPr lang="en-US" dirty="0"/>
          </a:p>
        </p:txBody>
      </p:sp>
      <p:sp>
        <p:nvSpPr>
          <p:cNvPr id="6" name="Rectangle 5"/>
          <p:cNvSpPr/>
          <p:nvPr/>
        </p:nvSpPr>
        <p:spPr>
          <a:xfrm>
            <a:off x="521575" y="1524000"/>
            <a:ext cx="8206706"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The physiological state or process in one person </a:t>
            </a:r>
            <a:r>
              <a:rPr lang="en-US" sz="3200" dirty="0" smtClean="0"/>
              <a:t>needs </a:t>
            </a:r>
            <a:r>
              <a:rPr lang="en-US" sz="3200" dirty="0"/>
              <a:t>to result in information that can be “picked up” by the </a:t>
            </a:r>
            <a:r>
              <a:rPr lang="en-US" sz="3200" dirty="0" smtClean="0"/>
              <a:t>partner.</a:t>
            </a:r>
            <a:endParaRPr lang="en-US" sz="3200" dirty="0"/>
          </a:p>
        </p:txBody>
      </p:sp>
    </p:spTree>
    <p:extLst>
      <p:ext uri="{BB962C8B-B14F-4D97-AF65-F5344CB8AC3E}">
        <p14:creationId xmlns:p14="http://schemas.microsoft.com/office/powerpoint/2010/main" val="304428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a:stCxn id="8" idx="7"/>
            <a:endCxn id="57" idx="1"/>
          </p:cNvCxnSpPr>
          <p:nvPr/>
        </p:nvCxnSpPr>
        <p:spPr>
          <a:xfrm flipV="1">
            <a:off x="2556224" y="1132992"/>
            <a:ext cx="1229853" cy="13451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5"/>
          </p:cNvCxnSpPr>
          <p:nvPr/>
        </p:nvCxnSpPr>
        <p:spPr>
          <a:xfrm>
            <a:off x="2556224" y="4004350"/>
            <a:ext cx="1043706" cy="15515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3" idx="6"/>
            <a:endCxn id="109" idx="2"/>
          </p:cNvCxnSpPr>
          <p:nvPr/>
        </p:nvCxnSpPr>
        <p:spPr>
          <a:xfrm>
            <a:off x="5476393" y="3241234"/>
            <a:ext cx="53840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5" idx="6"/>
            <a:endCxn id="109" idx="1"/>
          </p:cNvCxnSpPr>
          <p:nvPr/>
        </p:nvCxnSpPr>
        <p:spPr>
          <a:xfrm>
            <a:off x="5472301" y="1171731"/>
            <a:ext cx="949174" cy="13063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5" idx="6"/>
            <a:endCxn id="109" idx="3"/>
          </p:cNvCxnSpPr>
          <p:nvPr/>
        </p:nvCxnSpPr>
        <p:spPr>
          <a:xfrm flipV="1">
            <a:off x="5554670" y="4004350"/>
            <a:ext cx="866805" cy="15029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252311" y="2162028"/>
            <a:ext cx="2699202" cy="2158414"/>
            <a:chOff x="228599" y="2594503"/>
            <a:chExt cx="2238577" cy="2158414"/>
          </a:xfrm>
        </p:grpSpPr>
        <p:sp>
          <p:nvSpPr>
            <p:cNvPr id="8" name="Oval 7"/>
            <p:cNvSpPr/>
            <p:nvPr/>
          </p:nvSpPr>
          <p:spPr>
            <a:xfrm>
              <a:off x="228599" y="2594503"/>
              <a:ext cx="2238577" cy="215841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endParaRPr>
            </a:p>
          </p:txBody>
        </p:sp>
        <p:sp>
          <p:nvSpPr>
            <p:cNvPr id="18" name="TextBox 17"/>
            <p:cNvSpPr txBox="1"/>
            <p:nvPr/>
          </p:nvSpPr>
          <p:spPr>
            <a:xfrm>
              <a:off x="395821" y="3008252"/>
              <a:ext cx="1904132" cy="1384995"/>
            </a:xfrm>
            <a:prstGeom prst="rect">
              <a:avLst/>
            </a:prstGeom>
            <a:noFill/>
          </p:spPr>
          <p:txBody>
            <a:bodyPr wrap="square" rtlCol="0">
              <a:spAutoFit/>
            </a:bodyPr>
            <a:lstStyle/>
            <a:p>
              <a:pPr algn="ctr"/>
              <a:r>
                <a:rPr lang="en-US" sz="2800" dirty="0" smtClean="0"/>
                <a:t>Michelle’s physiological </a:t>
              </a:r>
              <a:r>
                <a:rPr lang="en-US" sz="2800" dirty="0" smtClean="0"/>
                <a:t>response</a:t>
              </a:r>
              <a:endParaRPr lang="en-US" sz="2800" dirty="0"/>
            </a:p>
          </p:txBody>
        </p:sp>
      </p:grpSp>
      <p:sp>
        <p:nvSpPr>
          <p:cNvPr id="65" name="TextBox 64"/>
          <p:cNvSpPr txBox="1"/>
          <p:nvPr/>
        </p:nvSpPr>
        <p:spPr>
          <a:xfrm>
            <a:off x="3599930" y="2827623"/>
            <a:ext cx="1954741" cy="954107"/>
          </a:xfrm>
          <a:prstGeom prst="rect">
            <a:avLst/>
          </a:prstGeom>
          <a:noFill/>
        </p:spPr>
        <p:txBody>
          <a:bodyPr wrap="square" rtlCol="0">
            <a:spAutoFit/>
          </a:bodyPr>
          <a:lstStyle/>
          <a:p>
            <a:pPr algn="ctr"/>
            <a:r>
              <a:rPr lang="en-US" sz="2800" dirty="0" smtClean="0"/>
              <a:t>Biting </a:t>
            </a:r>
          </a:p>
          <a:p>
            <a:pPr algn="ctr"/>
            <a:r>
              <a:rPr lang="en-US" sz="2800" dirty="0" smtClean="0"/>
              <a:t>lip</a:t>
            </a:r>
            <a:endParaRPr lang="en-US" sz="2800" dirty="0"/>
          </a:p>
        </p:txBody>
      </p:sp>
      <p:cxnSp>
        <p:nvCxnSpPr>
          <p:cNvPr id="10" name="Straight Arrow Connector 9"/>
          <p:cNvCxnSpPr>
            <a:stCxn id="8" idx="6"/>
            <a:endCxn id="93" idx="2"/>
          </p:cNvCxnSpPr>
          <p:nvPr/>
        </p:nvCxnSpPr>
        <p:spPr>
          <a:xfrm flipV="1">
            <a:off x="2951513" y="3241234"/>
            <a:ext cx="68806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657600" y="4863405"/>
            <a:ext cx="1814701" cy="1384995"/>
          </a:xfrm>
          <a:prstGeom prst="rect">
            <a:avLst/>
          </a:prstGeom>
          <a:noFill/>
        </p:spPr>
        <p:txBody>
          <a:bodyPr wrap="square" rtlCol="0">
            <a:spAutoFit/>
          </a:bodyPr>
          <a:lstStyle/>
          <a:p>
            <a:pPr algn="ctr"/>
            <a:r>
              <a:rPr lang="en-US" sz="2800" dirty="0" smtClean="0"/>
              <a:t>Avoiding eye contact</a:t>
            </a:r>
            <a:endParaRPr lang="en-US" sz="2800" dirty="0"/>
          </a:p>
        </p:txBody>
      </p:sp>
      <p:sp>
        <p:nvSpPr>
          <p:cNvPr id="93" name="Oval 92"/>
          <p:cNvSpPr/>
          <p:nvPr/>
        </p:nvSpPr>
        <p:spPr>
          <a:xfrm>
            <a:off x="3639573" y="2385338"/>
            <a:ext cx="1836820" cy="171179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25000" dirty="0">
              <a:solidFill>
                <a:schemeClr val="tx1"/>
              </a:solidFill>
            </a:endParaRPr>
          </a:p>
        </p:txBody>
      </p:sp>
      <p:grpSp>
        <p:nvGrpSpPr>
          <p:cNvPr id="96" name="Group 95"/>
          <p:cNvGrpSpPr/>
          <p:nvPr/>
        </p:nvGrpSpPr>
        <p:grpSpPr>
          <a:xfrm>
            <a:off x="3735879" y="387727"/>
            <a:ext cx="1736422" cy="1568007"/>
            <a:chOff x="166417" y="2484034"/>
            <a:chExt cx="1777431" cy="1568007"/>
          </a:xfrm>
        </p:grpSpPr>
        <p:sp>
          <p:nvSpPr>
            <p:cNvPr id="57" name="TextBox 56"/>
            <p:cNvSpPr txBox="1"/>
            <p:nvPr/>
          </p:nvSpPr>
          <p:spPr>
            <a:xfrm>
              <a:off x="217801" y="2752245"/>
              <a:ext cx="1674663" cy="954107"/>
            </a:xfrm>
            <a:prstGeom prst="rect">
              <a:avLst/>
            </a:prstGeom>
            <a:noFill/>
          </p:spPr>
          <p:txBody>
            <a:bodyPr wrap="square" rtlCol="0">
              <a:spAutoFit/>
            </a:bodyPr>
            <a:lstStyle/>
            <a:p>
              <a:pPr algn="ctr"/>
              <a:r>
                <a:rPr lang="en-US" sz="2800" dirty="0" smtClean="0"/>
                <a:t>Hand fidgeting</a:t>
              </a:r>
              <a:endParaRPr lang="en-US" sz="2800" dirty="0"/>
            </a:p>
          </p:txBody>
        </p:sp>
        <p:sp>
          <p:nvSpPr>
            <p:cNvPr id="95" name="Oval 94"/>
            <p:cNvSpPr/>
            <p:nvPr/>
          </p:nvSpPr>
          <p:spPr>
            <a:xfrm>
              <a:off x="166417" y="2484034"/>
              <a:ext cx="1777431" cy="156800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25000" dirty="0">
                <a:solidFill>
                  <a:schemeClr val="tx1"/>
                </a:solidFill>
              </a:endParaRPr>
            </a:p>
          </p:txBody>
        </p:sp>
      </p:grpSp>
      <p:grpSp>
        <p:nvGrpSpPr>
          <p:cNvPr id="108" name="Group 107"/>
          <p:cNvGrpSpPr/>
          <p:nvPr/>
        </p:nvGrpSpPr>
        <p:grpSpPr>
          <a:xfrm>
            <a:off x="6014796" y="2162028"/>
            <a:ext cx="2776981" cy="2158414"/>
            <a:chOff x="228599" y="2594503"/>
            <a:chExt cx="2238577" cy="2158414"/>
          </a:xfrm>
        </p:grpSpPr>
        <p:sp>
          <p:nvSpPr>
            <p:cNvPr id="109" name="Oval 108"/>
            <p:cNvSpPr/>
            <p:nvPr/>
          </p:nvSpPr>
          <p:spPr>
            <a:xfrm>
              <a:off x="228599" y="2594503"/>
              <a:ext cx="2238577" cy="215841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endParaRPr>
            </a:p>
          </p:txBody>
        </p:sp>
        <p:sp>
          <p:nvSpPr>
            <p:cNvPr id="110" name="TextBox 109"/>
            <p:cNvSpPr txBox="1"/>
            <p:nvPr/>
          </p:nvSpPr>
          <p:spPr>
            <a:xfrm>
              <a:off x="556431" y="2981212"/>
              <a:ext cx="1674663" cy="1384995"/>
            </a:xfrm>
            <a:prstGeom prst="rect">
              <a:avLst/>
            </a:prstGeom>
            <a:noFill/>
          </p:spPr>
          <p:txBody>
            <a:bodyPr wrap="square" rtlCol="0">
              <a:spAutoFit/>
            </a:bodyPr>
            <a:lstStyle/>
            <a:p>
              <a:pPr algn="ctr"/>
              <a:r>
                <a:rPr lang="en-US" sz="2800" dirty="0" smtClean="0"/>
                <a:t>Oprah’s physiological </a:t>
              </a:r>
              <a:r>
                <a:rPr lang="en-US" sz="2800" dirty="0" smtClean="0"/>
                <a:t>response</a:t>
              </a:r>
              <a:endParaRPr lang="en-US" sz="2800" dirty="0"/>
            </a:p>
          </p:txBody>
        </p:sp>
      </p:grpSp>
      <p:sp>
        <p:nvSpPr>
          <p:cNvPr id="25" name="Oval 24"/>
          <p:cNvSpPr/>
          <p:nvPr/>
        </p:nvSpPr>
        <p:spPr>
          <a:xfrm>
            <a:off x="3599929" y="4537629"/>
            <a:ext cx="1954741" cy="193937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25000" dirty="0">
              <a:solidFill>
                <a:schemeClr val="tx1"/>
              </a:solidFill>
            </a:endParaRPr>
          </a:p>
        </p:txBody>
      </p:sp>
    </p:spTree>
    <p:extLst>
      <p:ext uri="{BB962C8B-B14F-4D97-AF65-F5344CB8AC3E}">
        <p14:creationId xmlns:p14="http://schemas.microsoft.com/office/powerpoint/2010/main" val="247801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58" grpId="0"/>
      <p:bldP spid="9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a:stCxn id="8" idx="7"/>
            <a:endCxn id="57" idx="1"/>
          </p:cNvCxnSpPr>
          <p:nvPr/>
        </p:nvCxnSpPr>
        <p:spPr>
          <a:xfrm flipV="1">
            <a:off x="2556224" y="1171730"/>
            <a:ext cx="1229853" cy="13063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5"/>
          </p:cNvCxnSpPr>
          <p:nvPr/>
        </p:nvCxnSpPr>
        <p:spPr>
          <a:xfrm>
            <a:off x="2556224" y="4004350"/>
            <a:ext cx="1043706" cy="15515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3" idx="6"/>
            <a:endCxn id="109" idx="2"/>
          </p:cNvCxnSpPr>
          <p:nvPr/>
        </p:nvCxnSpPr>
        <p:spPr>
          <a:xfrm>
            <a:off x="5476393" y="3241234"/>
            <a:ext cx="53840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5" idx="6"/>
            <a:endCxn id="109" idx="1"/>
          </p:cNvCxnSpPr>
          <p:nvPr/>
        </p:nvCxnSpPr>
        <p:spPr>
          <a:xfrm>
            <a:off x="5472301" y="1171731"/>
            <a:ext cx="949174" cy="13063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5" idx="6"/>
            <a:endCxn id="109" idx="3"/>
          </p:cNvCxnSpPr>
          <p:nvPr/>
        </p:nvCxnSpPr>
        <p:spPr>
          <a:xfrm flipV="1">
            <a:off x="5554670" y="4004350"/>
            <a:ext cx="866805" cy="15029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252311" y="2162028"/>
            <a:ext cx="2699202" cy="2158414"/>
            <a:chOff x="228599" y="2594503"/>
            <a:chExt cx="2238577" cy="2158414"/>
          </a:xfrm>
        </p:grpSpPr>
        <p:sp>
          <p:nvSpPr>
            <p:cNvPr id="8" name="Oval 7"/>
            <p:cNvSpPr/>
            <p:nvPr/>
          </p:nvSpPr>
          <p:spPr>
            <a:xfrm>
              <a:off x="228599" y="2594503"/>
              <a:ext cx="2238577" cy="215841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endParaRPr>
            </a:p>
          </p:txBody>
        </p:sp>
        <p:sp>
          <p:nvSpPr>
            <p:cNvPr id="18" name="TextBox 17"/>
            <p:cNvSpPr txBox="1"/>
            <p:nvPr/>
          </p:nvSpPr>
          <p:spPr>
            <a:xfrm>
              <a:off x="395821" y="3008252"/>
              <a:ext cx="1904132" cy="1384995"/>
            </a:xfrm>
            <a:prstGeom prst="rect">
              <a:avLst/>
            </a:prstGeom>
            <a:noFill/>
          </p:spPr>
          <p:txBody>
            <a:bodyPr wrap="square" rtlCol="0">
              <a:spAutoFit/>
            </a:bodyPr>
            <a:lstStyle/>
            <a:p>
              <a:pPr algn="ctr"/>
              <a:r>
                <a:rPr lang="en-US" sz="2800" dirty="0" smtClean="0"/>
                <a:t>Michelle’s physiological </a:t>
              </a:r>
              <a:r>
                <a:rPr lang="en-US" sz="2800" dirty="0" smtClean="0"/>
                <a:t>response</a:t>
              </a:r>
              <a:endParaRPr lang="en-US" sz="2800" dirty="0"/>
            </a:p>
          </p:txBody>
        </p:sp>
      </p:grpSp>
      <p:sp>
        <p:nvSpPr>
          <p:cNvPr id="65" name="TextBox 64"/>
          <p:cNvSpPr txBox="1"/>
          <p:nvPr/>
        </p:nvSpPr>
        <p:spPr>
          <a:xfrm>
            <a:off x="3599930" y="2827623"/>
            <a:ext cx="1954741" cy="954107"/>
          </a:xfrm>
          <a:prstGeom prst="rect">
            <a:avLst/>
          </a:prstGeom>
          <a:noFill/>
        </p:spPr>
        <p:txBody>
          <a:bodyPr wrap="square" rtlCol="0">
            <a:spAutoFit/>
          </a:bodyPr>
          <a:lstStyle/>
          <a:p>
            <a:pPr algn="ctr"/>
            <a:r>
              <a:rPr lang="en-US" sz="2800" dirty="0" smtClean="0"/>
              <a:t>Nodding her head</a:t>
            </a:r>
            <a:endParaRPr lang="en-US" sz="2800" dirty="0"/>
          </a:p>
        </p:txBody>
      </p:sp>
      <p:cxnSp>
        <p:nvCxnSpPr>
          <p:cNvPr id="10" name="Straight Arrow Connector 9"/>
          <p:cNvCxnSpPr>
            <a:stCxn id="8" idx="6"/>
            <a:endCxn id="93" idx="2"/>
          </p:cNvCxnSpPr>
          <p:nvPr/>
        </p:nvCxnSpPr>
        <p:spPr>
          <a:xfrm flipV="1">
            <a:off x="2951513" y="3241234"/>
            <a:ext cx="68806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657600" y="4863405"/>
            <a:ext cx="1814701" cy="1384995"/>
          </a:xfrm>
          <a:prstGeom prst="rect">
            <a:avLst/>
          </a:prstGeom>
          <a:noFill/>
        </p:spPr>
        <p:txBody>
          <a:bodyPr wrap="square" rtlCol="0">
            <a:spAutoFit/>
          </a:bodyPr>
          <a:lstStyle/>
          <a:p>
            <a:pPr algn="ctr"/>
            <a:r>
              <a:rPr lang="en-US" sz="2800" dirty="0" smtClean="0"/>
              <a:t>Making eye </a:t>
            </a:r>
            <a:r>
              <a:rPr lang="en-US" sz="2800" dirty="0" smtClean="0"/>
              <a:t>contact</a:t>
            </a:r>
            <a:endParaRPr lang="en-US" sz="2800" dirty="0"/>
          </a:p>
        </p:txBody>
      </p:sp>
      <p:sp>
        <p:nvSpPr>
          <p:cNvPr id="93" name="Oval 92"/>
          <p:cNvSpPr/>
          <p:nvPr/>
        </p:nvSpPr>
        <p:spPr>
          <a:xfrm>
            <a:off x="3639573" y="2385338"/>
            <a:ext cx="1836820" cy="171179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25000" dirty="0">
              <a:solidFill>
                <a:schemeClr val="tx1"/>
              </a:solidFill>
            </a:endParaRPr>
          </a:p>
        </p:txBody>
      </p:sp>
      <p:grpSp>
        <p:nvGrpSpPr>
          <p:cNvPr id="96" name="Group 95"/>
          <p:cNvGrpSpPr/>
          <p:nvPr/>
        </p:nvGrpSpPr>
        <p:grpSpPr>
          <a:xfrm>
            <a:off x="3735879" y="387727"/>
            <a:ext cx="1736422" cy="1568007"/>
            <a:chOff x="166417" y="2484034"/>
            <a:chExt cx="1777431" cy="1568007"/>
          </a:xfrm>
        </p:grpSpPr>
        <p:sp>
          <p:nvSpPr>
            <p:cNvPr id="57" name="TextBox 56"/>
            <p:cNvSpPr txBox="1"/>
            <p:nvPr/>
          </p:nvSpPr>
          <p:spPr>
            <a:xfrm>
              <a:off x="217801" y="3006427"/>
              <a:ext cx="1674663" cy="523220"/>
            </a:xfrm>
            <a:prstGeom prst="rect">
              <a:avLst/>
            </a:prstGeom>
            <a:noFill/>
          </p:spPr>
          <p:txBody>
            <a:bodyPr wrap="square" rtlCol="0">
              <a:spAutoFit/>
            </a:bodyPr>
            <a:lstStyle/>
            <a:p>
              <a:pPr algn="ctr"/>
              <a:r>
                <a:rPr lang="en-US" sz="2800" dirty="0" smtClean="0"/>
                <a:t>Smiling</a:t>
              </a:r>
              <a:endParaRPr lang="en-US" sz="2800" dirty="0"/>
            </a:p>
          </p:txBody>
        </p:sp>
        <p:sp>
          <p:nvSpPr>
            <p:cNvPr id="95" name="Oval 94"/>
            <p:cNvSpPr/>
            <p:nvPr/>
          </p:nvSpPr>
          <p:spPr>
            <a:xfrm>
              <a:off x="166417" y="2484034"/>
              <a:ext cx="1777431" cy="156800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25000" dirty="0">
                <a:solidFill>
                  <a:schemeClr val="tx1"/>
                </a:solidFill>
              </a:endParaRPr>
            </a:p>
          </p:txBody>
        </p:sp>
      </p:grpSp>
      <p:grpSp>
        <p:nvGrpSpPr>
          <p:cNvPr id="108" name="Group 107"/>
          <p:cNvGrpSpPr/>
          <p:nvPr/>
        </p:nvGrpSpPr>
        <p:grpSpPr>
          <a:xfrm>
            <a:off x="6014796" y="2162028"/>
            <a:ext cx="2776981" cy="2158414"/>
            <a:chOff x="228599" y="2594503"/>
            <a:chExt cx="2238577" cy="2158414"/>
          </a:xfrm>
        </p:grpSpPr>
        <p:sp>
          <p:nvSpPr>
            <p:cNvPr id="109" name="Oval 108"/>
            <p:cNvSpPr/>
            <p:nvPr/>
          </p:nvSpPr>
          <p:spPr>
            <a:xfrm>
              <a:off x="228599" y="2594503"/>
              <a:ext cx="2238577" cy="215841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endParaRPr>
            </a:p>
          </p:txBody>
        </p:sp>
        <p:sp>
          <p:nvSpPr>
            <p:cNvPr id="110" name="TextBox 109"/>
            <p:cNvSpPr txBox="1"/>
            <p:nvPr/>
          </p:nvSpPr>
          <p:spPr>
            <a:xfrm>
              <a:off x="556431" y="2981212"/>
              <a:ext cx="1674663" cy="1384995"/>
            </a:xfrm>
            <a:prstGeom prst="rect">
              <a:avLst/>
            </a:prstGeom>
            <a:noFill/>
          </p:spPr>
          <p:txBody>
            <a:bodyPr wrap="square" rtlCol="0">
              <a:spAutoFit/>
            </a:bodyPr>
            <a:lstStyle/>
            <a:p>
              <a:pPr algn="ctr"/>
              <a:r>
                <a:rPr lang="en-US" sz="2800" dirty="0" smtClean="0"/>
                <a:t>Oprah’s physiological </a:t>
              </a:r>
              <a:r>
                <a:rPr lang="en-US" sz="2800" dirty="0" smtClean="0"/>
                <a:t>response</a:t>
              </a:r>
              <a:endParaRPr lang="en-US" sz="2800" dirty="0"/>
            </a:p>
          </p:txBody>
        </p:sp>
      </p:grpSp>
      <p:sp>
        <p:nvSpPr>
          <p:cNvPr id="25" name="Oval 24"/>
          <p:cNvSpPr/>
          <p:nvPr/>
        </p:nvSpPr>
        <p:spPr>
          <a:xfrm>
            <a:off x="3599929" y="4537629"/>
            <a:ext cx="1954741" cy="193937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25000" dirty="0">
              <a:solidFill>
                <a:schemeClr val="tx1"/>
              </a:solidFill>
            </a:endParaRPr>
          </a:p>
        </p:txBody>
      </p:sp>
    </p:spTree>
    <p:extLst>
      <p:ext uri="{BB962C8B-B14F-4D97-AF65-F5344CB8AC3E}">
        <p14:creationId xmlns:p14="http://schemas.microsoft.com/office/powerpoint/2010/main" val="3482502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wo sad people in a mo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6248400" cy="39052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599" y="350353"/>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Shared Environments</a:t>
            </a:r>
            <a:endParaRPr lang="en-US" dirty="0"/>
          </a:p>
        </p:txBody>
      </p:sp>
    </p:spTree>
    <p:extLst>
      <p:ext uri="{BB962C8B-B14F-4D97-AF65-F5344CB8AC3E}">
        <p14:creationId xmlns:p14="http://schemas.microsoft.com/office/powerpoint/2010/main" val="3008958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5" name="Rounded Rectangle 4"/>
          <p:cNvSpPr/>
          <p:nvPr/>
        </p:nvSpPr>
        <p:spPr>
          <a:xfrm>
            <a:off x="851902" y="1600200"/>
            <a:ext cx="1967497"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Theory</a:t>
            </a:r>
            <a:endParaRPr lang="en-US" sz="3200" dirty="0"/>
          </a:p>
        </p:txBody>
      </p:sp>
      <p:sp>
        <p:nvSpPr>
          <p:cNvPr id="6" name="Rounded Rectangle 5"/>
          <p:cNvSpPr/>
          <p:nvPr/>
        </p:nvSpPr>
        <p:spPr>
          <a:xfrm>
            <a:off x="3536614" y="2787315"/>
            <a:ext cx="2178385" cy="1371600"/>
          </a:xfrm>
          <a:prstGeom prst="roundRect">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Methods</a:t>
            </a:r>
            <a:endParaRPr lang="en-US" sz="3200" dirty="0"/>
          </a:p>
        </p:txBody>
      </p:sp>
      <p:sp>
        <p:nvSpPr>
          <p:cNvPr id="7" name="Rounded Rectangle 6"/>
          <p:cNvSpPr/>
          <p:nvPr/>
        </p:nvSpPr>
        <p:spPr>
          <a:xfrm>
            <a:off x="6248400" y="3995821"/>
            <a:ext cx="22098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Analysis</a:t>
            </a:r>
            <a:endParaRPr lang="en-US" sz="3200" dirty="0"/>
          </a:p>
        </p:txBody>
      </p:sp>
      <p:cxnSp>
        <p:nvCxnSpPr>
          <p:cNvPr id="24" name="Elbow Connector 23"/>
          <p:cNvCxnSpPr>
            <a:stCxn id="6" idx="2"/>
            <a:endCxn id="7" idx="1"/>
          </p:cNvCxnSpPr>
          <p:nvPr/>
        </p:nvCxnSpPr>
        <p:spPr>
          <a:xfrm rot="16200000" flipH="1">
            <a:off x="5175750" y="3608971"/>
            <a:ext cx="522706" cy="162259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5" idx="2"/>
            <a:endCxn id="6" idx="1"/>
          </p:cNvCxnSpPr>
          <p:nvPr/>
        </p:nvCxnSpPr>
        <p:spPr>
          <a:xfrm rot="16200000" flipH="1">
            <a:off x="2435475" y="2371975"/>
            <a:ext cx="501315" cy="170096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858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Behaviors of Interest</a:t>
            </a:r>
            <a:endParaRPr lang="en-US" dirty="0"/>
          </a:p>
        </p:txBody>
      </p:sp>
      <p:sp>
        <p:nvSpPr>
          <p:cNvPr id="3" name="Content Placeholder 2"/>
          <p:cNvSpPr>
            <a:spLocks noGrp="1"/>
          </p:cNvSpPr>
          <p:nvPr>
            <p:ph idx="1"/>
          </p:nvPr>
        </p:nvSpPr>
        <p:spPr/>
        <p:txBody>
          <a:bodyPr>
            <a:normAutofit/>
          </a:bodyPr>
          <a:lstStyle/>
          <a:p>
            <a:r>
              <a:rPr lang="en-US" dirty="0" smtClean="0"/>
              <a:t>What are the questions you’re trying to answer?</a:t>
            </a:r>
          </a:p>
          <a:p>
            <a:r>
              <a:rPr lang="en-US" dirty="0" smtClean="0"/>
              <a:t>What predictions would theory make regarding the social interactions you’re studying?</a:t>
            </a:r>
            <a:endParaRPr lang="en-US" dirty="0" smtClean="0"/>
          </a:p>
        </p:txBody>
      </p:sp>
    </p:spTree>
    <p:extLst>
      <p:ext uri="{BB962C8B-B14F-4D97-AF65-F5344CB8AC3E}">
        <p14:creationId xmlns:p14="http://schemas.microsoft.com/office/powerpoint/2010/main" val="3358102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609600"/>
            <a:ext cx="8115300" cy="707886"/>
          </a:xfrm>
          <a:prstGeom prst="rect">
            <a:avLst/>
          </a:prstGeom>
          <a:noFill/>
        </p:spPr>
        <p:txBody>
          <a:bodyPr wrap="square" rtlCol="0">
            <a:spAutoFit/>
          </a:bodyPr>
          <a:lstStyle/>
          <a:p>
            <a:pPr algn="ctr"/>
            <a:r>
              <a:rPr lang="en-US" sz="4000" dirty="0"/>
              <a:t> Turn on Your Video </a:t>
            </a:r>
            <a:r>
              <a:rPr lang="en-US" sz="4000" dirty="0" smtClean="0"/>
              <a:t>Cameras!</a:t>
            </a:r>
            <a:endParaRPr lang="en-US" sz="4000" dirty="0"/>
          </a:p>
        </p:txBody>
      </p:sp>
      <p:sp>
        <p:nvSpPr>
          <p:cNvPr id="5" name="TextBox 4"/>
          <p:cNvSpPr txBox="1"/>
          <p:nvPr/>
        </p:nvSpPr>
        <p:spPr>
          <a:xfrm>
            <a:off x="-3200400" y="5139622"/>
            <a:ext cx="8305800" cy="1200329"/>
          </a:xfrm>
          <a:prstGeom prst="rect">
            <a:avLst/>
          </a:prstGeom>
          <a:noFill/>
        </p:spPr>
        <p:txBody>
          <a:bodyPr wrap="square" rtlCol="0">
            <a:spAutoFit/>
          </a:bodyPr>
          <a:lstStyle/>
          <a:p>
            <a:pPr algn="r"/>
            <a:r>
              <a:rPr lang="en-US" sz="2800" dirty="0" smtClean="0">
                <a:latin typeface="Cambria" panose="02040503050406030204" pitchFamily="18" charset="0"/>
              </a:rPr>
              <a:t>Katherine R. Thorson</a:t>
            </a:r>
          </a:p>
          <a:p>
            <a:pPr algn="r"/>
            <a:endParaRPr lang="en-US" sz="1600" dirty="0" smtClean="0">
              <a:latin typeface="Cambria" panose="02040503050406030204" pitchFamily="18" charset="0"/>
            </a:endParaRPr>
          </a:p>
          <a:p>
            <a:pPr algn="r"/>
            <a:r>
              <a:rPr lang="en-US" sz="2800" dirty="0" smtClean="0">
                <a:latin typeface="Cambria" panose="02040503050406030204" pitchFamily="18" charset="0"/>
              </a:rPr>
              <a:t>Tessa V. West</a:t>
            </a:r>
            <a:endParaRPr lang="en-US" sz="1100" dirty="0" smtClean="0">
              <a:latin typeface="Cambria" panose="02040503050406030204" pitchFamily="18" charset="0"/>
            </a:endParaRPr>
          </a:p>
        </p:txBody>
      </p:sp>
      <p:pic>
        <p:nvPicPr>
          <p:cNvPr id="6" name="Picture 2" descr="Image result for nyu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6593" y="5078771"/>
            <a:ext cx="1322029" cy="13220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38872" y="1757334"/>
            <a:ext cx="3619500" cy="2554545"/>
          </a:xfrm>
          <a:prstGeom prst="rect">
            <a:avLst/>
          </a:prstGeom>
          <a:noFill/>
        </p:spPr>
        <p:txBody>
          <a:bodyPr wrap="square" rtlCol="0">
            <a:spAutoFit/>
          </a:bodyPr>
          <a:lstStyle/>
          <a:p>
            <a:pPr algn="ctr"/>
            <a:r>
              <a:rPr lang="en-US" sz="3200" i="1" dirty="0" smtClean="0"/>
              <a:t>Capturing </a:t>
            </a:r>
            <a:r>
              <a:rPr lang="en-US" sz="3200" i="1" dirty="0"/>
              <a:t>Behaviors alongside Physiology to Understand Dyadic and Group Interactions</a:t>
            </a:r>
          </a:p>
        </p:txBody>
      </p:sp>
      <p:pic>
        <p:nvPicPr>
          <p:cNvPr id="2" name="Picture 2" descr="Image result for person behind a video camera and a trip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 y="1847393"/>
            <a:ext cx="4051299" cy="2283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787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
          </p:nvPr>
        </p:nvSpPr>
        <p:spPr>
          <a:xfrm>
            <a:off x="609599" y="1383827"/>
            <a:ext cx="8153400" cy="4572000"/>
          </a:xfrm>
        </p:spPr>
        <p:txBody>
          <a:bodyPr/>
          <a:lstStyle/>
          <a:p>
            <a:r>
              <a:rPr lang="en-US" dirty="0"/>
              <a:t>W</a:t>
            </a:r>
            <a:r>
              <a:rPr lang="en-US" dirty="0" smtClean="0"/>
              <a:t>omen highly identified with math</a:t>
            </a:r>
          </a:p>
          <a:p>
            <a:r>
              <a:rPr lang="en-US" dirty="0" smtClean="0"/>
              <a:t>Prior to working together, women completed either a threat or a control </a:t>
            </a:r>
            <a:r>
              <a:rPr lang="en-US" dirty="0" smtClean="0"/>
              <a:t>manipulation</a:t>
            </a:r>
            <a:endParaRPr lang="en-US" dirty="0"/>
          </a:p>
          <a:p>
            <a:endParaRPr lang="en-US" dirty="0"/>
          </a:p>
        </p:txBody>
      </p:sp>
      <p:sp>
        <p:nvSpPr>
          <p:cNvPr id="7"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Study Overview</a:t>
            </a:r>
            <a:endParaRPr lang="en-US" dirty="0"/>
          </a:p>
        </p:txBody>
      </p:sp>
    </p:spTree>
    <p:extLst>
      <p:ext uri="{BB962C8B-B14F-4D97-AF65-F5344CB8AC3E}">
        <p14:creationId xmlns:p14="http://schemas.microsoft.com/office/powerpoint/2010/main" val="887832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53"/>
          <a:stretch/>
        </p:blipFill>
        <p:spPr bwMode="auto">
          <a:xfrm>
            <a:off x="4898368" y="3779925"/>
            <a:ext cx="3864631" cy="262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96" y="4007438"/>
            <a:ext cx="4279733" cy="232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a:spLocks noGrp="1"/>
          </p:cNvSpPr>
          <p:nvPr>
            <p:ph sz="quarter" idx="1"/>
          </p:nvPr>
        </p:nvSpPr>
        <p:spPr>
          <a:xfrm>
            <a:off x="609599" y="1383827"/>
            <a:ext cx="8153400" cy="4572000"/>
          </a:xfrm>
        </p:spPr>
        <p:txBody>
          <a:bodyPr/>
          <a:lstStyle/>
          <a:p>
            <a:r>
              <a:rPr lang="en-US" dirty="0" smtClean="0"/>
              <a:t>Everyone: count backwards from 2023 in increments of 17</a:t>
            </a:r>
          </a:p>
          <a:p>
            <a:r>
              <a:rPr lang="en-US" dirty="0" smtClean="0"/>
              <a:t>Threat: in front of two stoic evaluators</a:t>
            </a:r>
          </a:p>
          <a:p>
            <a:r>
              <a:rPr lang="en-US" dirty="0" smtClean="0"/>
              <a:t>Control: on the computer</a:t>
            </a:r>
            <a:endParaRPr lang="en-US" dirty="0"/>
          </a:p>
          <a:p>
            <a:endParaRPr lang="en-US" dirty="0"/>
          </a:p>
        </p:txBody>
      </p:sp>
      <p:sp>
        <p:nvSpPr>
          <p:cNvPr id="7"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Threat and Control</a:t>
            </a:r>
            <a:endParaRPr lang="en-US" dirty="0"/>
          </a:p>
        </p:txBody>
      </p:sp>
    </p:spTree>
    <p:extLst>
      <p:ext uri="{BB962C8B-B14F-4D97-AF65-F5344CB8AC3E}">
        <p14:creationId xmlns:p14="http://schemas.microsoft.com/office/powerpoint/2010/main" val="289424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
          </p:nvPr>
        </p:nvSpPr>
        <p:spPr>
          <a:xfrm>
            <a:off x="5257800" y="1524000"/>
            <a:ext cx="3886200" cy="1371600"/>
          </a:xfrm>
        </p:spPr>
        <p:txBody>
          <a:bodyPr>
            <a:normAutofit fontScale="92500" lnSpcReduction="20000"/>
          </a:bodyPr>
          <a:lstStyle/>
          <a:p>
            <a:pPr marL="0" indent="0">
              <a:buNone/>
            </a:pPr>
            <a:r>
              <a:rPr lang="en-US" dirty="0" smtClean="0"/>
              <a:t>Pilot study: </a:t>
            </a:r>
            <a:r>
              <a:rPr lang="en-US" i="1" dirty="0" smtClean="0"/>
              <a:t>N</a:t>
            </a:r>
            <a:r>
              <a:rPr lang="en-US" dirty="0" smtClean="0"/>
              <a:t> = 77</a:t>
            </a:r>
          </a:p>
          <a:p>
            <a:pPr marL="0" indent="0">
              <a:buNone/>
            </a:pPr>
            <a:r>
              <a:rPr lang="en-US" dirty="0" smtClean="0"/>
              <a:t>Cohen’s </a:t>
            </a:r>
            <a:r>
              <a:rPr lang="en-US" i="1" dirty="0" smtClean="0"/>
              <a:t>d</a:t>
            </a:r>
            <a:r>
              <a:rPr lang="en-US" dirty="0" smtClean="0"/>
              <a:t> = 0.91</a:t>
            </a:r>
          </a:p>
          <a:p>
            <a:pPr marL="0" indent="0">
              <a:buNone/>
            </a:pPr>
            <a:r>
              <a:rPr lang="en-US" i="1" dirty="0" smtClean="0"/>
              <a:t>t</a:t>
            </a:r>
            <a:r>
              <a:rPr lang="en-US" dirty="0" smtClean="0"/>
              <a:t>(75) = -3.92, </a:t>
            </a:r>
            <a:r>
              <a:rPr lang="en-US" i="1" dirty="0" smtClean="0"/>
              <a:t>p</a:t>
            </a:r>
            <a:r>
              <a:rPr lang="en-US" dirty="0" smtClean="0"/>
              <a:t> &lt; .001</a:t>
            </a:r>
            <a:endParaRPr lang="en-US" i="1" dirty="0" smtClean="0"/>
          </a:p>
          <a:p>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942370531"/>
              </p:ext>
            </p:extLst>
          </p:nvPr>
        </p:nvGraphicFramePr>
        <p:xfrm>
          <a:off x="457200" y="1524000"/>
          <a:ext cx="7772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a:spLocks noGrp="1"/>
          </p:cNvSpPr>
          <p:nvPr>
            <p:ph type="title"/>
          </p:nvPr>
        </p:nvSpPr>
        <p:spPr>
          <a:xfrm>
            <a:off x="609599" y="339937"/>
            <a:ext cx="7978107" cy="699179"/>
          </a:xfrm>
        </p:spPr>
        <p:txBody>
          <a:bodyPr>
            <a:normAutofit fontScale="90000"/>
          </a:bodyPr>
          <a:lstStyle/>
          <a:p>
            <a:r>
              <a:rPr lang="en-US" dirty="0" smtClean="0"/>
              <a:t>Threat vs. Control</a:t>
            </a:r>
            <a:endParaRPr lang="en-US" dirty="0"/>
          </a:p>
        </p:txBody>
      </p:sp>
    </p:spTree>
    <p:extLst>
      <p:ext uri="{BB962C8B-B14F-4D97-AF65-F5344CB8AC3E}">
        <p14:creationId xmlns:p14="http://schemas.microsoft.com/office/powerpoint/2010/main" val="2172430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759860" y="3439180"/>
            <a:ext cx="1678759" cy="523220"/>
          </a:xfrm>
          <a:prstGeom prst="rect">
            <a:avLst/>
          </a:prstGeom>
          <a:noFill/>
          <a:ln>
            <a:noFill/>
          </a:ln>
        </p:spPr>
        <p:txBody>
          <a:bodyPr wrap="square" rtlCol="0">
            <a:spAutoFit/>
          </a:bodyPr>
          <a:lstStyle/>
          <a:p>
            <a:pPr algn="ctr"/>
            <a:r>
              <a:rPr lang="en-US" sz="2800" i="1" dirty="0" smtClean="0">
                <a:latin typeface="Times New Roman"/>
                <a:cs typeface="Times New Roman"/>
              </a:rPr>
              <a:t>:</a:t>
            </a:r>
            <a:endParaRPr lang="en-US" sz="2800" dirty="0">
              <a:latin typeface="Times New Roman"/>
              <a:cs typeface="Times New Roman"/>
            </a:endParaRPr>
          </a:p>
        </p:txBody>
      </p:sp>
      <p:grpSp>
        <p:nvGrpSpPr>
          <p:cNvPr id="23" name="Group 22"/>
          <p:cNvGrpSpPr/>
          <p:nvPr/>
        </p:nvGrpSpPr>
        <p:grpSpPr>
          <a:xfrm>
            <a:off x="7017898" y="1107151"/>
            <a:ext cx="1821302" cy="1385793"/>
            <a:chOff x="4629150" y="3829559"/>
            <a:chExt cx="800100" cy="800100"/>
          </a:xfrm>
        </p:grpSpPr>
        <p:sp>
          <p:nvSpPr>
            <p:cNvPr id="59" name="Text Box 17"/>
            <p:cNvSpPr txBox="1"/>
            <p:nvPr/>
          </p:nvSpPr>
          <p:spPr>
            <a:xfrm>
              <a:off x="4629150" y="3946544"/>
              <a:ext cx="800100" cy="44321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dirty="0" smtClean="0">
                  <a:effectLst/>
                  <a:latin typeface="+mj-lt"/>
                  <a:ea typeface="ＭＳ 明朝"/>
                </a:rPr>
                <a:t>Dyadic math task</a:t>
              </a:r>
              <a:endParaRPr lang="en-US" sz="3200" dirty="0">
                <a:effectLst/>
                <a:latin typeface="+mj-lt"/>
                <a:ea typeface="ＭＳ 明朝"/>
              </a:endParaRPr>
            </a:p>
          </p:txBody>
        </p:sp>
        <p:sp>
          <p:nvSpPr>
            <p:cNvPr id="60" name="Rounded Rectangle 59"/>
            <p:cNvSpPr/>
            <p:nvPr/>
          </p:nvSpPr>
          <p:spPr>
            <a:xfrm>
              <a:off x="4629150" y="3829559"/>
              <a:ext cx="800100" cy="800100"/>
            </a:xfrm>
            <a:prstGeom prst="roundRect">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grpSp>
      <p:cxnSp>
        <p:nvCxnSpPr>
          <p:cNvPr id="28" name="Straight Connector 27"/>
          <p:cNvCxnSpPr>
            <a:stCxn id="75" idx="3"/>
            <a:endCxn id="60" idx="1"/>
          </p:cNvCxnSpPr>
          <p:nvPr/>
        </p:nvCxnSpPr>
        <p:spPr>
          <a:xfrm>
            <a:off x="6050670" y="1167414"/>
            <a:ext cx="967228" cy="63263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78" idx="3"/>
            <a:endCxn id="60" idx="1"/>
          </p:cNvCxnSpPr>
          <p:nvPr/>
        </p:nvCxnSpPr>
        <p:spPr>
          <a:xfrm flipV="1">
            <a:off x="6070411" y="1800048"/>
            <a:ext cx="947487" cy="79706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3352800" y="589275"/>
            <a:ext cx="2697870" cy="1156277"/>
            <a:chOff x="2800350" y="3415096"/>
            <a:chExt cx="800100" cy="800100"/>
          </a:xfrm>
        </p:grpSpPr>
        <p:sp>
          <p:nvSpPr>
            <p:cNvPr id="74" name="Text Box 17"/>
            <p:cNvSpPr txBox="1"/>
            <p:nvPr/>
          </p:nvSpPr>
          <p:spPr>
            <a:xfrm>
              <a:off x="2800350" y="3484723"/>
              <a:ext cx="800100" cy="656841"/>
            </a:xfrm>
            <a:prstGeom prst="rect">
              <a:avLst/>
            </a:prstGeom>
            <a:noFill/>
            <a:ln w="28575">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dirty="0" smtClean="0">
                  <a:effectLst/>
                  <a:latin typeface="+mj-lt"/>
                  <a:ea typeface="ＭＳ 明朝"/>
                </a:rPr>
                <a:t>Threat manipulation</a:t>
              </a:r>
              <a:endParaRPr lang="en-US" sz="3200" dirty="0">
                <a:effectLst/>
                <a:latin typeface="+mj-lt"/>
                <a:ea typeface="ＭＳ 明朝"/>
              </a:endParaRPr>
            </a:p>
          </p:txBody>
        </p:sp>
        <p:sp>
          <p:nvSpPr>
            <p:cNvPr id="75" name="Rounded Rectangle 74"/>
            <p:cNvSpPr/>
            <p:nvPr/>
          </p:nvSpPr>
          <p:spPr>
            <a:xfrm>
              <a:off x="2800350" y="3415096"/>
              <a:ext cx="800100" cy="800100"/>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grpSp>
      <p:grpSp>
        <p:nvGrpSpPr>
          <p:cNvPr id="76" name="Group 75"/>
          <p:cNvGrpSpPr/>
          <p:nvPr/>
        </p:nvGrpSpPr>
        <p:grpSpPr>
          <a:xfrm>
            <a:off x="3352800" y="1993833"/>
            <a:ext cx="2717611" cy="1206567"/>
            <a:chOff x="2800350" y="3415096"/>
            <a:chExt cx="800100" cy="800100"/>
          </a:xfrm>
        </p:grpSpPr>
        <p:sp>
          <p:nvSpPr>
            <p:cNvPr id="77" name="Text Box 17"/>
            <p:cNvSpPr txBox="1"/>
            <p:nvPr/>
          </p:nvSpPr>
          <p:spPr>
            <a:xfrm>
              <a:off x="2800350" y="3484723"/>
              <a:ext cx="800100" cy="656841"/>
            </a:xfrm>
            <a:prstGeom prst="rect">
              <a:avLst/>
            </a:prstGeom>
            <a:noFill/>
            <a:ln w="28575">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dirty="0" smtClean="0">
                  <a:effectLst/>
                  <a:latin typeface="+mj-lt"/>
                  <a:ea typeface="ＭＳ 明朝"/>
                </a:rPr>
                <a:t>Control manipulation</a:t>
              </a:r>
              <a:endParaRPr lang="en-US" sz="3200" dirty="0">
                <a:effectLst/>
                <a:latin typeface="+mj-lt"/>
                <a:ea typeface="ＭＳ 明朝"/>
              </a:endParaRPr>
            </a:p>
          </p:txBody>
        </p:sp>
        <p:sp>
          <p:nvSpPr>
            <p:cNvPr id="78" name="Rounded Rectangle 77"/>
            <p:cNvSpPr/>
            <p:nvPr/>
          </p:nvSpPr>
          <p:spPr>
            <a:xfrm>
              <a:off x="2800350" y="3415096"/>
              <a:ext cx="800100" cy="800100"/>
            </a:xfrm>
            <a:prstGeom prst="roundRect">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grpSp>
      <p:sp>
        <p:nvSpPr>
          <p:cNvPr id="52" name="TextBox 51"/>
          <p:cNvSpPr txBox="1"/>
          <p:nvPr/>
        </p:nvSpPr>
        <p:spPr>
          <a:xfrm>
            <a:off x="1169060" y="6258580"/>
            <a:ext cx="1678759" cy="523220"/>
          </a:xfrm>
          <a:prstGeom prst="rect">
            <a:avLst/>
          </a:prstGeom>
          <a:noFill/>
          <a:ln>
            <a:noFill/>
          </a:ln>
        </p:spPr>
        <p:txBody>
          <a:bodyPr wrap="square" rtlCol="0">
            <a:spAutoFit/>
          </a:bodyPr>
          <a:lstStyle/>
          <a:p>
            <a:pPr algn="ctr"/>
            <a:r>
              <a:rPr lang="en-US" sz="2800" i="1" dirty="0" smtClean="0">
                <a:latin typeface="Times New Roman"/>
                <a:cs typeface="Times New Roman"/>
              </a:rPr>
              <a:t>:</a:t>
            </a:r>
            <a:endParaRPr lang="en-US" sz="2800" dirty="0">
              <a:latin typeface="Times New Roman"/>
              <a:cs typeface="Times New Roman"/>
            </a:endParaRPr>
          </a:p>
        </p:txBody>
      </p:sp>
      <p:sp>
        <p:nvSpPr>
          <p:cNvPr id="68" name="TextBox 67"/>
          <p:cNvSpPr txBox="1"/>
          <p:nvPr/>
        </p:nvSpPr>
        <p:spPr>
          <a:xfrm>
            <a:off x="864260" y="6487180"/>
            <a:ext cx="1678759" cy="523220"/>
          </a:xfrm>
          <a:prstGeom prst="rect">
            <a:avLst/>
          </a:prstGeom>
          <a:noFill/>
          <a:ln>
            <a:noFill/>
          </a:ln>
        </p:spPr>
        <p:txBody>
          <a:bodyPr wrap="square" rtlCol="0">
            <a:spAutoFit/>
          </a:bodyPr>
          <a:lstStyle/>
          <a:p>
            <a:pPr algn="ctr"/>
            <a:r>
              <a:rPr lang="en-US" sz="2800" i="1" dirty="0" smtClean="0">
                <a:latin typeface="Times New Roman"/>
                <a:cs typeface="Times New Roman"/>
              </a:rPr>
              <a:t>:</a:t>
            </a:r>
            <a:endParaRPr lang="en-US" sz="2800" dirty="0">
              <a:latin typeface="Times New Roman"/>
              <a:cs typeface="Times New Roman"/>
            </a:endParaRPr>
          </a:p>
        </p:txBody>
      </p:sp>
      <p:grpSp>
        <p:nvGrpSpPr>
          <p:cNvPr id="69" name="Group 68"/>
          <p:cNvGrpSpPr/>
          <p:nvPr/>
        </p:nvGrpSpPr>
        <p:grpSpPr>
          <a:xfrm>
            <a:off x="7017898" y="4155151"/>
            <a:ext cx="1821302" cy="1385793"/>
            <a:chOff x="4629150" y="3829559"/>
            <a:chExt cx="800100" cy="800100"/>
          </a:xfrm>
        </p:grpSpPr>
        <p:sp>
          <p:nvSpPr>
            <p:cNvPr id="79" name="Text Box 17"/>
            <p:cNvSpPr txBox="1"/>
            <p:nvPr/>
          </p:nvSpPr>
          <p:spPr>
            <a:xfrm>
              <a:off x="4629150" y="3946544"/>
              <a:ext cx="800100" cy="44321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dirty="0" smtClean="0">
                  <a:effectLst/>
                  <a:latin typeface="+mj-lt"/>
                  <a:ea typeface="ＭＳ 明朝"/>
                </a:rPr>
                <a:t>Dyadic math task</a:t>
              </a:r>
              <a:endParaRPr lang="en-US" sz="3200" dirty="0">
                <a:effectLst/>
                <a:latin typeface="+mj-lt"/>
                <a:ea typeface="ＭＳ 明朝"/>
              </a:endParaRPr>
            </a:p>
          </p:txBody>
        </p:sp>
        <p:sp>
          <p:nvSpPr>
            <p:cNvPr id="80" name="Rounded Rectangle 79"/>
            <p:cNvSpPr/>
            <p:nvPr/>
          </p:nvSpPr>
          <p:spPr>
            <a:xfrm>
              <a:off x="4629150" y="3829559"/>
              <a:ext cx="800100" cy="800100"/>
            </a:xfrm>
            <a:prstGeom prst="roundRect">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grpSp>
      <p:cxnSp>
        <p:nvCxnSpPr>
          <p:cNvPr id="81" name="Straight Connector 80"/>
          <p:cNvCxnSpPr>
            <a:stCxn id="85" idx="3"/>
            <a:endCxn id="80" idx="1"/>
          </p:cNvCxnSpPr>
          <p:nvPr/>
        </p:nvCxnSpPr>
        <p:spPr>
          <a:xfrm>
            <a:off x="6050670" y="4215414"/>
            <a:ext cx="967228" cy="63263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8" idx="3"/>
            <a:endCxn id="80" idx="1"/>
          </p:cNvCxnSpPr>
          <p:nvPr/>
        </p:nvCxnSpPr>
        <p:spPr>
          <a:xfrm flipV="1">
            <a:off x="6070411" y="4848048"/>
            <a:ext cx="947487" cy="79706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a:off x="3352800" y="3637275"/>
            <a:ext cx="2697870" cy="1156277"/>
            <a:chOff x="2800350" y="3415096"/>
            <a:chExt cx="800100" cy="800100"/>
          </a:xfrm>
        </p:grpSpPr>
        <p:sp>
          <p:nvSpPr>
            <p:cNvPr id="84" name="Text Box 17"/>
            <p:cNvSpPr txBox="1"/>
            <p:nvPr/>
          </p:nvSpPr>
          <p:spPr>
            <a:xfrm>
              <a:off x="2800350" y="3484723"/>
              <a:ext cx="800100" cy="656841"/>
            </a:xfrm>
            <a:prstGeom prst="rect">
              <a:avLst/>
            </a:prstGeom>
            <a:noFill/>
            <a:ln w="28575">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dirty="0" smtClean="0">
                  <a:latin typeface="+mj-lt"/>
                  <a:ea typeface="ＭＳ 明朝"/>
                </a:rPr>
                <a:t>Control </a:t>
              </a:r>
              <a:r>
                <a:rPr lang="en-US" sz="2800" dirty="0" smtClean="0">
                  <a:effectLst/>
                  <a:latin typeface="+mj-lt"/>
                  <a:ea typeface="ＭＳ 明朝"/>
                </a:rPr>
                <a:t>manipulation</a:t>
              </a:r>
              <a:endParaRPr lang="en-US" sz="3200" dirty="0">
                <a:effectLst/>
                <a:latin typeface="+mj-lt"/>
                <a:ea typeface="ＭＳ 明朝"/>
              </a:endParaRPr>
            </a:p>
          </p:txBody>
        </p:sp>
        <p:sp>
          <p:nvSpPr>
            <p:cNvPr id="85" name="Rounded Rectangle 84"/>
            <p:cNvSpPr/>
            <p:nvPr/>
          </p:nvSpPr>
          <p:spPr>
            <a:xfrm>
              <a:off x="2800350" y="3415096"/>
              <a:ext cx="800100" cy="800100"/>
            </a:xfrm>
            <a:prstGeom prst="roundRect">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grpSp>
      <p:grpSp>
        <p:nvGrpSpPr>
          <p:cNvPr id="86" name="Group 85"/>
          <p:cNvGrpSpPr/>
          <p:nvPr/>
        </p:nvGrpSpPr>
        <p:grpSpPr>
          <a:xfrm>
            <a:off x="3352800" y="5041833"/>
            <a:ext cx="2717611" cy="1206567"/>
            <a:chOff x="2800350" y="3415096"/>
            <a:chExt cx="800100" cy="800100"/>
          </a:xfrm>
        </p:grpSpPr>
        <p:sp>
          <p:nvSpPr>
            <p:cNvPr id="87" name="Text Box 17"/>
            <p:cNvSpPr txBox="1"/>
            <p:nvPr/>
          </p:nvSpPr>
          <p:spPr>
            <a:xfrm>
              <a:off x="2800350" y="3484723"/>
              <a:ext cx="800100" cy="656841"/>
            </a:xfrm>
            <a:prstGeom prst="rect">
              <a:avLst/>
            </a:prstGeom>
            <a:noFill/>
            <a:ln w="28575">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dirty="0" smtClean="0">
                  <a:effectLst/>
                  <a:latin typeface="+mj-lt"/>
                  <a:ea typeface="ＭＳ 明朝"/>
                </a:rPr>
                <a:t>Control manipulation</a:t>
              </a:r>
              <a:endParaRPr lang="en-US" sz="3200" dirty="0">
                <a:effectLst/>
                <a:latin typeface="+mj-lt"/>
                <a:ea typeface="ＭＳ 明朝"/>
              </a:endParaRPr>
            </a:p>
          </p:txBody>
        </p:sp>
        <p:sp>
          <p:nvSpPr>
            <p:cNvPr id="88" name="Rounded Rectangle 87"/>
            <p:cNvSpPr/>
            <p:nvPr/>
          </p:nvSpPr>
          <p:spPr>
            <a:xfrm>
              <a:off x="2800350" y="3415096"/>
              <a:ext cx="800100" cy="800100"/>
            </a:xfrm>
            <a:prstGeom prst="roundRect">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grpSp>
      <p:grpSp>
        <p:nvGrpSpPr>
          <p:cNvPr id="34" name="Group 33"/>
          <p:cNvGrpSpPr/>
          <p:nvPr/>
        </p:nvGrpSpPr>
        <p:grpSpPr>
          <a:xfrm>
            <a:off x="304800" y="806274"/>
            <a:ext cx="2697870" cy="716491"/>
            <a:chOff x="-3962400" y="2438400"/>
            <a:chExt cx="2697870" cy="1156277"/>
          </a:xfrm>
          <a:solidFill>
            <a:schemeClr val="bg1"/>
          </a:solidFill>
        </p:grpSpPr>
        <p:sp>
          <p:nvSpPr>
            <p:cNvPr id="35" name="Rounded Rectangle 34"/>
            <p:cNvSpPr/>
            <p:nvPr/>
          </p:nvSpPr>
          <p:spPr>
            <a:xfrm>
              <a:off x="-3962400" y="2438400"/>
              <a:ext cx="2697870" cy="1156277"/>
            </a:xfrm>
            <a:prstGeom prst="roundRect">
              <a:avLst/>
            </a:prstGeom>
            <a:grp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sp>
          <p:nvSpPr>
            <p:cNvPr id="36" name="Text Box 17"/>
            <p:cNvSpPr txBox="1"/>
            <p:nvPr/>
          </p:nvSpPr>
          <p:spPr>
            <a:xfrm>
              <a:off x="-3962400" y="2541916"/>
              <a:ext cx="2697870" cy="681833"/>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effectLst/>
                  <a:latin typeface="+mj-lt"/>
                  <a:ea typeface="ＭＳ 明朝"/>
                </a:rPr>
                <a:t>THREAT</a:t>
              </a:r>
              <a:endParaRPr lang="en-US" sz="3200" dirty="0">
                <a:effectLst/>
                <a:latin typeface="+mj-lt"/>
                <a:ea typeface="ＭＳ 明朝"/>
              </a:endParaRPr>
            </a:p>
          </p:txBody>
        </p:sp>
      </p:grpSp>
      <p:grpSp>
        <p:nvGrpSpPr>
          <p:cNvPr id="37" name="Group 36"/>
          <p:cNvGrpSpPr/>
          <p:nvPr/>
        </p:nvGrpSpPr>
        <p:grpSpPr>
          <a:xfrm>
            <a:off x="341056" y="2111925"/>
            <a:ext cx="2725165" cy="762038"/>
            <a:chOff x="-6657023" y="-17303"/>
            <a:chExt cx="2725165" cy="1156277"/>
          </a:xfrm>
        </p:grpSpPr>
        <p:sp>
          <p:nvSpPr>
            <p:cNvPr id="38" name="Rounded Rectangle 37"/>
            <p:cNvSpPr/>
            <p:nvPr/>
          </p:nvSpPr>
          <p:spPr>
            <a:xfrm>
              <a:off x="-6657023" y="-17303"/>
              <a:ext cx="2697870" cy="1156277"/>
            </a:xfrm>
            <a:prstGeom prst="roundRect">
              <a:avLst/>
            </a:prstGeom>
            <a:solidFill>
              <a:schemeClr val="bg1">
                <a:lumMod val="95000"/>
              </a:schemeClr>
            </a:solidFill>
            <a:ln w="762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solidFill>
                    <a:sysClr val="windowText" lastClr="000000"/>
                  </a:solidFill>
                  <a:effectLst/>
                  <a:latin typeface="Times"/>
                  <a:ea typeface="ＭＳ 明朝"/>
                  <a:cs typeface="Times New Roman"/>
                </a:rPr>
                <a:t> </a:t>
              </a:r>
              <a:endParaRPr lang="en-US" sz="1000">
                <a:solidFill>
                  <a:sysClr val="windowText" lastClr="000000"/>
                </a:solidFill>
                <a:effectLst/>
                <a:latin typeface="Times"/>
                <a:ea typeface="ＭＳ 明朝"/>
                <a:cs typeface="Times New Roman"/>
              </a:endParaRPr>
            </a:p>
          </p:txBody>
        </p:sp>
        <p:sp>
          <p:nvSpPr>
            <p:cNvPr id="39" name="Text Box 17"/>
            <p:cNvSpPr txBox="1"/>
            <p:nvPr/>
          </p:nvSpPr>
          <p:spPr>
            <a:xfrm>
              <a:off x="-6629728" y="116025"/>
              <a:ext cx="2697870" cy="656385"/>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latin typeface="+mj-lt"/>
                  <a:ea typeface="ＭＳ 明朝"/>
                </a:rPr>
                <a:t>PARTNER</a:t>
              </a:r>
              <a:endParaRPr lang="en-US" sz="4000" dirty="0">
                <a:effectLst/>
                <a:latin typeface="+mj-lt"/>
                <a:ea typeface="ＭＳ 明朝"/>
              </a:endParaRPr>
            </a:p>
          </p:txBody>
        </p:sp>
      </p:grpSp>
      <p:grpSp>
        <p:nvGrpSpPr>
          <p:cNvPr id="40" name="Group 39"/>
          <p:cNvGrpSpPr/>
          <p:nvPr/>
        </p:nvGrpSpPr>
        <p:grpSpPr>
          <a:xfrm>
            <a:off x="325359" y="3831501"/>
            <a:ext cx="2725165" cy="762038"/>
            <a:chOff x="-6657023" y="-17303"/>
            <a:chExt cx="2725165" cy="1156277"/>
          </a:xfrm>
        </p:grpSpPr>
        <p:sp>
          <p:nvSpPr>
            <p:cNvPr id="41" name="Rounded Rectangle 40"/>
            <p:cNvSpPr/>
            <p:nvPr/>
          </p:nvSpPr>
          <p:spPr>
            <a:xfrm>
              <a:off x="-6657023" y="-17303"/>
              <a:ext cx="2697870" cy="1156277"/>
            </a:xfrm>
            <a:prstGeom prst="roundRect">
              <a:avLst/>
            </a:prstGeom>
            <a:solidFill>
              <a:schemeClr val="bg1">
                <a:lumMod val="95000"/>
              </a:schemeClr>
            </a:solid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solidFill>
                    <a:sysClr val="windowText" lastClr="000000"/>
                  </a:solidFill>
                  <a:effectLst/>
                  <a:latin typeface="Times"/>
                  <a:ea typeface="ＭＳ 明朝"/>
                  <a:cs typeface="Times New Roman"/>
                </a:rPr>
                <a:t> </a:t>
              </a:r>
              <a:endParaRPr lang="en-US" sz="1000">
                <a:solidFill>
                  <a:sysClr val="windowText" lastClr="000000"/>
                </a:solidFill>
                <a:effectLst/>
                <a:latin typeface="Times"/>
                <a:ea typeface="ＭＳ 明朝"/>
                <a:cs typeface="Times New Roman"/>
              </a:endParaRPr>
            </a:p>
          </p:txBody>
        </p:sp>
        <p:sp>
          <p:nvSpPr>
            <p:cNvPr id="42" name="Text Box 17"/>
            <p:cNvSpPr txBox="1"/>
            <p:nvPr/>
          </p:nvSpPr>
          <p:spPr>
            <a:xfrm>
              <a:off x="-6629728" y="116025"/>
              <a:ext cx="2697870" cy="656385"/>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latin typeface="+mj-lt"/>
                  <a:ea typeface="ＭＳ 明朝"/>
                </a:rPr>
                <a:t>CONTROL</a:t>
              </a:r>
              <a:endParaRPr lang="en-US" sz="4000" dirty="0">
                <a:effectLst/>
                <a:latin typeface="+mj-lt"/>
                <a:ea typeface="ＭＳ 明朝"/>
              </a:endParaRPr>
            </a:p>
          </p:txBody>
        </p:sp>
      </p:grpSp>
      <p:grpSp>
        <p:nvGrpSpPr>
          <p:cNvPr id="43" name="Group 42"/>
          <p:cNvGrpSpPr/>
          <p:nvPr/>
        </p:nvGrpSpPr>
        <p:grpSpPr>
          <a:xfrm>
            <a:off x="322835" y="5211936"/>
            <a:ext cx="2725165" cy="762038"/>
            <a:chOff x="-6657023" y="-17303"/>
            <a:chExt cx="2725165" cy="1156277"/>
          </a:xfrm>
        </p:grpSpPr>
        <p:sp>
          <p:nvSpPr>
            <p:cNvPr id="44" name="Rounded Rectangle 43"/>
            <p:cNvSpPr/>
            <p:nvPr/>
          </p:nvSpPr>
          <p:spPr>
            <a:xfrm>
              <a:off x="-6657023" y="-17303"/>
              <a:ext cx="2697870" cy="1156277"/>
            </a:xfrm>
            <a:prstGeom prst="roundRect">
              <a:avLst/>
            </a:prstGeom>
            <a:solidFill>
              <a:schemeClr val="bg1">
                <a:lumMod val="95000"/>
              </a:schemeClr>
            </a:solid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solidFill>
                    <a:sysClr val="windowText" lastClr="000000"/>
                  </a:solidFill>
                  <a:effectLst/>
                  <a:latin typeface="Times"/>
                  <a:ea typeface="ＭＳ 明朝"/>
                  <a:cs typeface="Times New Roman"/>
                </a:rPr>
                <a:t> </a:t>
              </a:r>
              <a:endParaRPr lang="en-US" sz="1000">
                <a:solidFill>
                  <a:sysClr val="windowText" lastClr="000000"/>
                </a:solidFill>
                <a:effectLst/>
                <a:latin typeface="Times"/>
                <a:ea typeface="ＭＳ 明朝"/>
                <a:cs typeface="Times New Roman"/>
              </a:endParaRPr>
            </a:p>
          </p:txBody>
        </p:sp>
        <p:sp>
          <p:nvSpPr>
            <p:cNvPr id="45" name="Text Box 17"/>
            <p:cNvSpPr txBox="1"/>
            <p:nvPr/>
          </p:nvSpPr>
          <p:spPr>
            <a:xfrm>
              <a:off x="-6629728" y="116025"/>
              <a:ext cx="2697870" cy="656385"/>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latin typeface="+mj-lt"/>
                  <a:ea typeface="ＭＳ 明朝"/>
                </a:rPr>
                <a:t>CONTROL</a:t>
              </a:r>
              <a:endParaRPr lang="en-US" sz="4000" dirty="0">
                <a:effectLst/>
                <a:latin typeface="+mj-lt"/>
                <a:ea typeface="ＭＳ 明朝"/>
              </a:endParaRPr>
            </a:p>
          </p:txBody>
        </p:sp>
      </p:grpSp>
    </p:spTree>
    <p:extLst>
      <p:ext uri="{BB962C8B-B14F-4D97-AF65-F5344CB8AC3E}">
        <p14:creationId xmlns:p14="http://schemas.microsoft.com/office/powerpoint/2010/main" val="28013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
          </p:nvPr>
        </p:nvSpPr>
        <p:spPr>
          <a:xfrm>
            <a:off x="609599" y="1383827"/>
            <a:ext cx="8153400" cy="4572000"/>
          </a:xfrm>
        </p:spPr>
        <p:txBody>
          <a:bodyPr/>
          <a:lstStyle/>
          <a:p>
            <a:r>
              <a:rPr lang="en-US" dirty="0" smtClean="0"/>
              <a:t>Solved math problems together</a:t>
            </a:r>
          </a:p>
          <a:p>
            <a:endParaRPr lang="en-US" dirty="0"/>
          </a:p>
        </p:txBody>
      </p:sp>
      <p:sp>
        <p:nvSpPr>
          <p:cNvPr id="7"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Study Overview</a:t>
            </a:r>
            <a:endParaRPr lang="en-US" dirty="0"/>
          </a:p>
        </p:txBody>
      </p:sp>
      <p:pic>
        <p:nvPicPr>
          <p:cNvPr id="5" name="Picture 4" descr="math1.jpg"/>
          <p:cNvPicPr>
            <a:picLocks noChangeAspect="1"/>
          </p:cNvPicPr>
          <p:nvPr/>
        </p:nvPicPr>
        <p:blipFill rotWithShape="1">
          <a:blip r:embed="rId3" cstate="print"/>
          <a:srcRect l="10645" t="15054" r="22076" b="25096"/>
          <a:stretch/>
        </p:blipFill>
        <p:spPr>
          <a:xfrm>
            <a:off x="3076903" y="2514600"/>
            <a:ext cx="2318326" cy="962942"/>
          </a:xfrm>
          <a:prstGeom prst="rect">
            <a:avLst/>
          </a:prstGeom>
          <a:ln>
            <a:solidFill>
              <a:schemeClr val="tx1"/>
            </a:solidFill>
          </a:ln>
        </p:spPr>
      </p:pic>
      <p:pic>
        <p:nvPicPr>
          <p:cNvPr id="8" name="Picture 7" descr="math2.jpg"/>
          <p:cNvPicPr>
            <a:picLocks noChangeAspect="1"/>
          </p:cNvPicPr>
          <p:nvPr/>
        </p:nvPicPr>
        <p:blipFill>
          <a:blip r:embed="rId4" cstate="print"/>
          <a:stretch>
            <a:fillRect/>
          </a:stretch>
        </p:blipFill>
        <p:spPr>
          <a:xfrm>
            <a:off x="5954184" y="2514600"/>
            <a:ext cx="2729359" cy="962942"/>
          </a:xfrm>
          <a:prstGeom prst="rect">
            <a:avLst/>
          </a:prstGeom>
          <a:ln>
            <a:solidFill>
              <a:schemeClr val="tx1"/>
            </a:solidFill>
          </a:ln>
        </p:spPr>
      </p:pic>
      <p:grpSp>
        <p:nvGrpSpPr>
          <p:cNvPr id="9" name="Group 8"/>
          <p:cNvGrpSpPr/>
          <p:nvPr/>
        </p:nvGrpSpPr>
        <p:grpSpPr>
          <a:xfrm>
            <a:off x="395830" y="2514600"/>
            <a:ext cx="2486838" cy="962942"/>
            <a:chOff x="366927" y="4610117"/>
            <a:chExt cx="2486838" cy="962942"/>
          </a:xfrm>
        </p:grpSpPr>
        <p:sp>
          <p:nvSpPr>
            <p:cNvPr id="10" name="Rectangle 9"/>
            <p:cNvSpPr/>
            <p:nvPr/>
          </p:nvSpPr>
          <p:spPr>
            <a:xfrm>
              <a:off x="609599" y="4610117"/>
              <a:ext cx="1955801" cy="96294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66927" y="4758151"/>
              <a:ext cx="2486838" cy="646331"/>
            </a:xfrm>
            <a:prstGeom prst="rect">
              <a:avLst/>
            </a:prstGeom>
            <a:noFill/>
          </p:spPr>
          <p:txBody>
            <a:bodyPr wrap="square" rtlCol="0">
              <a:spAutoFit/>
            </a:bodyPr>
            <a:lstStyle/>
            <a:p>
              <a:pPr algn="ctr"/>
              <a:r>
                <a:rPr lang="en-US" sz="3600" kern="1200" dirty="0" smtClean="0"/>
                <a:t>30 x 13</a:t>
              </a:r>
              <a:endParaRPr lang="en-US" sz="3600" kern="1200" dirty="0"/>
            </a:p>
          </p:txBody>
        </p:sp>
      </p:grpSp>
      <p:sp>
        <p:nvSpPr>
          <p:cNvPr id="12" name="TextBox 11"/>
          <p:cNvSpPr txBox="1"/>
          <p:nvPr/>
        </p:nvSpPr>
        <p:spPr>
          <a:xfrm>
            <a:off x="2922252" y="4267200"/>
            <a:ext cx="3352800" cy="584775"/>
          </a:xfrm>
          <a:prstGeom prst="rect">
            <a:avLst/>
          </a:prstGeom>
          <a:noFill/>
          <a:ln>
            <a:solidFill>
              <a:schemeClr val="tx1"/>
            </a:solidFill>
          </a:ln>
        </p:spPr>
        <p:txBody>
          <a:bodyPr wrap="square" rtlCol="0">
            <a:spAutoFit/>
          </a:bodyPr>
          <a:lstStyle/>
          <a:p>
            <a:pPr algn="ctr"/>
            <a:r>
              <a:rPr lang="en-US" sz="3200" i="1" dirty="0" smtClean="0"/>
              <a:t>N </a:t>
            </a:r>
            <a:r>
              <a:rPr lang="en-US" sz="3200" dirty="0" smtClean="0"/>
              <a:t>= 104; 52 dyads</a:t>
            </a:r>
            <a:endParaRPr lang="en-US" sz="3200" i="1" dirty="0"/>
          </a:p>
        </p:txBody>
      </p:sp>
    </p:spTree>
    <p:extLst>
      <p:ext uri="{BB962C8B-B14F-4D97-AF65-F5344CB8AC3E}">
        <p14:creationId xmlns:p14="http://schemas.microsoft.com/office/powerpoint/2010/main" val="2511791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993" t="3155" r="10091" b="10582"/>
          <a:stretch/>
        </p:blipFill>
        <p:spPr bwMode="auto">
          <a:xfrm>
            <a:off x="740538" y="2040921"/>
            <a:ext cx="3809498" cy="40471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CD4_497"/>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892" r="279" b="13589"/>
          <a:stretch/>
        </p:blipFill>
        <p:spPr bwMode="auto">
          <a:xfrm flipH="1">
            <a:off x="5023130" y="2032982"/>
            <a:ext cx="3587470" cy="406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4144" r="32960"/>
          <a:stretch/>
        </p:blipFill>
        <p:spPr bwMode="auto">
          <a:xfrm>
            <a:off x="5397484" y="356127"/>
            <a:ext cx="2838762" cy="14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67516"/>
          <a:stretch/>
        </p:blipFill>
        <p:spPr bwMode="auto">
          <a:xfrm>
            <a:off x="1245622" y="356127"/>
            <a:ext cx="2799329" cy="146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206189" y="318540"/>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3" name="Straight Arrow Connector 12"/>
          <p:cNvCxnSpPr>
            <a:stCxn id="10" idx="3"/>
            <a:endCxn id="7" idx="1"/>
          </p:cNvCxnSpPr>
          <p:nvPr/>
        </p:nvCxnSpPr>
        <p:spPr>
          <a:xfrm flipV="1">
            <a:off x="4044951" y="1068358"/>
            <a:ext cx="1352533" cy="21018"/>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397484" y="318539"/>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7" name="Group 26"/>
          <p:cNvGrpSpPr/>
          <p:nvPr/>
        </p:nvGrpSpPr>
        <p:grpSpPr>
          <a:xfrm>
            <a:off x="1319007" y="5104427"/>
            <a:ext cx="2697870" cy="716491"/>
            <a:chOff x="-3962400" y="2438400"/>
            <a:chExt cx="2697870" cy="1156277"/>
          </a:xfrm>
          <a:solidFill>
            <a:schemeClr val="bg1"/>
          </a:solidFill>
        </p:grpSpPr>
        <p:sp>
          <p:nvSpPr>
            <p:cNvPr id="25" name="Rounded Rectangle 24"/>
            <p:cNvSpPr/>
            <p:nvPr/>
          </p:nvSpPr>
          <p:spPr>
            <a:xfrm>
              <a:off x="-3962400" y="2438400"/>
              <a:ext cx="2697870" cy="1156277"/>
            </a:xfrm>
            <a:prstGeom prst="roundRect">
              <a:avLst/>
            </a:prstGeom>
            <a:grp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sp>
          <p:nvSpPr>
            <p:cNvPr id="26" name="Text Box 17"/>
            <p:cNvSpPr txBox="1"/>
            <p:nvPr/>
          </p:nvSpPr>
          <p:spPr>
            <a:xfrm>
              <a:off x="-3962400" y="2541916"/>
              <a:ext cx="2697870" cy="681833"/>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effectLst/>
                  <a:latin typeface="+mj-lt"/>
                  <a:ea typeface="ＭＳ 明朝"/>
                </a:rPr>
                <a:t>THREAT</a:t>
              </a:r>
              <a:endParaRPr lang="en-US" sz="3200" dirty="0">
                <a:effectLst/>
                <a:latin typeface="+mj-lt"/>
                <a:ea typeface="ＭＳ 明朝"/>
              </a:endParaRPr>
            </a:p>
          </p:txBody>
        </p:sp>
      </p:grpSp>
      <p:grpSp>
        <p:nvGrpSpPr>
          <p:cNvPr id="33" name="Group 32"/>
          <p:cNvGrpSpPr/>
          <p:nvPr/>
        </p:nvGrpSpPr>
        <p:grpSpPr>
          <a:xfrm>
            <a:off x="5511081" y="4998802"/>
            <a:ext cx="2725165" cy="762038"/>
            <a:chOff x="-6657023" y="-17303"/>
            <a:chExt cx="2725165" cy="1156277"/>
          </a:xfrm>
        </p:grpSpPr>
        <p:sp>
          <p:nvSpPr>
            <p:cNvPr id="34" name="Rounded Rectangle 33"/>
            <p:cNvSpPr/>
            <p:nvPr/>
          </p:nvSpPr>
          <p:spPr>
            <a:xfrm>
              <a:off x="-6657023" y="-17303"/>
              <a:ext cx="2697870" cy="1156277"/>
            </a:xfrm>
            <a:prstGeom prst="roundRect">
              <a:avLst/>
            </a:prstGeom>
            <a:solidFill>
              <a:schemeClr val="bg1">
                <a:lumMod val="95000"/>
              </a:schemeClr>
            </a:solidFill>
            <a:ln w="762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solidFill>
                    <a:sysClr val="windowText" lastClr="000000"/>
                  </a:solidFill>
                  <a:effectLst/>
                  <a:latin typeface="Times"/>
                  <a:ea typeface="ＭＳ 明朝"/>
                  <a:cs typeface="Times New Roman"/>
                </a:rPr>
                <a:t> </a:t>
              </a:r>
              <a:endParaRPr lang="en-US" sz="1000">
                <a:solidFill>
                  <a:sysClr val="windowText" lastClr="000000"/>
                </a:solidFill>
                <a:effectLst/>
                <a:latin typeface="Times"/>
                <a:ea typeface="ＭＳ 明朝"/>
                <a:cs typeface="Times New Roman"/>
              </a:endParaRPr>
            </a:p>
          </p:txBody>
        </p:sp>
        <p:sp>
          <p:nvSpPr>
            <p:cNvPr id="35" name="Text Box 17"/>
            <p:cNvSpPr txBox="1"/>
            <p:nvPr/>
          </p:nvSpPr>
          <p:spPr>
            <a:xfrm>
              <a:off x="-6629728" y="116025"/>
              <a:ext cx="2697870" cy="656385"/>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latin typeface="+mj-lt"/>
                  <a:ea typeface="ＭＳ 明朝"/>
                </a:rPr>
                <a:t>PARTNER</a:t>
              </a:r>
              <a:endParaRPr lang="en-US" sz="4000" dirty="0">
                <a:effectLst/>
                <a:latin typeface="+mj-lt"/>
                <a:ea typeface="ＭＳ 明朝"/>
              </a:endParaRPr>
            </a:p>
          </p:txBody>
        </p:sp>
      </p:grpSp>
    </p:spTree>
    <p:extLst>
      <p:ext uri="{BB962C8B-B14F-4D97-AF65-F5344CB8AC3E}">
        <p14:creationId xmlns:p14="http://schemas.microsoft.com/office/powerpoint/2010/main" val="1242693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Behaviors of Interest</a:t>
            </a:r>
            <a:endParaRPr lang="en-US" dirty="0"/>
          </a:p>
        </p:txBody>
      </p:sp>
      <p:sp>
        <p:nvSpPr>
          <p:cNvPr id="3" name="Content Placeholder 2"/>
          <p:cNvSpPr>
            <a:spLocks noGrp="1"/>
          </p:cNvSpPr>
          <p:nvPr>
            <p:ph idx="1"/>
          </p:nvPr>
        </p:nvSpPr>
        <p:spPr/>
        <p:txBody>
          <a:bodyPr/>
          <a:lstStyle/>
          <a:p>
            <a:r>
              <a:rPr lang="en-US" dirty="0" smtClean="0"/>
              <a:t>Threat behaviors</a:t>
            </a:r>
            <a:endParaRPr lang="en-US" dirty="0" smtClean="0"/>
          </a:p>
          <a:p>
            <a:pPr lvl="1"/>
            <a:r>
              <a:rPr lang="en-US" dirty="0" smtClean="0"/>
              <a:t>Fidgeting with hands</a:t>
            </a:r>
          </a:p>
          <a:p>
            <a:pPr lvl="1"/>
            <a:r>
              <a:rPr lang="en-US" dirty="0" smtClean="0"/>
              <a:t>Biting lip</a:t>
            </a:r>
          </a:p>
          <a:p>
            <a:r>
              <a:rPr lang="en-US" dirty="0" smtClean="0"/>
              <a:t>Threat statements</a:t>
            </a:r>
            <a:endParaRPr lang="en-US" dirty="0" smtClean="0"/>
          </a:p>
          <a:p>
            <a:pPr lvl="1"/>
            <a:r>
              <a:rPr lang="en-US" dirty="0" smtClean="0"/>
              <a:t>“This is stressing me out”</a:t>
            </a:r>
          </a:p>
          <a:p>
            <a:pPr lvl="1"/>
            <a:r>
              <a:rPr lang="en-US" dirty="0" smtClean="0"/>
              <a:t>“I </a:t>
            </a:r>
            <a:r>
              <a:rPr lang="en-US" dirty="0" smtClean="0"/>
              <a:t>just can’t do this</a:t>
            </a:r>
            <a:r>
              <a:rPr lang="en-US" dirty="0" smtClean="0"/>
              <a:t>”</a:t>
            </a:r>
            <a:endParaRPr lang="en-US" dirty="0" smtClean="0"/>
          </a:p>
        </p:txBody>
      </p:sp>
    </p:spTree>
    <p:extLst>
      <p:ext uri="{BB962C8B-B14F-4D97-AF65-F5344CB8AC3E}">
        <p14:creationId xmlns:p14="http://schemas.microsoft.com/office/powerpoint/2010/main" val="333415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993" t="3155" r="10091" b="10582"/>
          <a:stretch/>
        </p:blipFill>
        <p:spPr bwMode="auto">
          <a:xfrm>
            <a:off x="740538" y="1989139"/>
            <a:ext cx="3809498" cy="40471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CD4_497"/>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892" r="279" b="13589"/>
          <a:stretch/>
        </p:blipFill>
        <p:spPr bwMode="auto">
          <a:xfrm flipH="1">
            <a:off x="5023130" y="1981200"/>
            <a:ext cx="3587470" cy="406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4144" r="32960"/>
          <a:stretch/>
        </p:blipFill>
        <p:spPr bwMode="auto">
          <a:xfrm>
            <a:off x="5397484" y="304345"/>
            <a:ext cx="2838762" cy="14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67516"/>
          <a:stretch/>
        </p:blipFill>
        <p:spPr bwMode="auto">
          <a:xfrm>
            <a:off x="1245622" y="304345"/>
            <a:ext cx="2799329" cy="146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206189" y="266758"/>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1" name="Straight Arrow Connector 10"/>
          <p:cNvCxnSpPr/>
          <p:nvPr/>
        </p:nvCxnSpPr>
        <p:spPr>
          <a:xfrm flipH="1">
            <a:off x="4044951" y="1037594"/>
            <a:ext cx="1352533" cy="0"/>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397484" y="266757"/>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3" name="Group 12"/>
          <p:cNvGrpSpPr/>
          <p:nvPr/>
        </p:nvGrpSpPr>
        <p:grpSpPr>
          <a:xfrm>
            <a:off x="1319007" y="5052645"/>
            <a:ext cx="2697870" cy="716491"/>
            <a:chOff x="-3962400" y="2438400"/>
            <a:chExt cx="2697870" cy="1156277"/>
          </a:xfrm>
          <a:solidFill>
            <a:schemeClr val="bg1"/>
          </a:solidFill>
        </p:grpSpPr>
        <p:sp>
          <p:nvSpPr>
            <p:cNvPr id="14" name="Rounded Rectangle 13"/>
            <p:cNvSpPr/>
            <p:nvPr/>
          </p:nvSpPr>
          <p:spPr>
            <a:xfrm>
              <a:off x="-3962400" y="2438400"/>
              <a:ext cx="2697870" cy="1156277"/>
            </a:xfrm>
            <a:prstGeom prst="roundRect">
              <a:avLst/>
            </a:prstGeom>
            <a:grp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sp>
          <p:nvSpPr>
            <p:cNvPr id="15" name="Text Box 17"/>
            <p:cNvSpPr txBox="1"/>
            <p:nvPr/>
          </p:nvSpPr>
          <p:spPr>
            <a:xfrm>
              <a:off x="-3962400" y="2541916"/>
              <a:ext cx="2697870" cy="681833"/>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effectLst/>
                  <a:latin typeface="+mj-lt"/>
                  <a:ea typeface="ＭＳ 明朝"/>
                </a:rPr>
                <a:t>THREAT</a:t>
              </a:r>
              <a:endParaRPr lang="en-US" sz="3200" dirty="0">
                <a:effectLst/>
                <a:latin typeface="+mj-lt"/>
                <a:ea typeface="ＭＳ 明朝"/>
              </a:endParaRPr>
            </a:p>
          </p:txBody>
        </p:sp>
      </p:grpSp>
      <p:grpSp>
        <p:nvGrpSpPr>
          <p:cNvPr id="19" name="Group 18"/>
          <p:cNvGrpSpPr/>
          <p:nvPr/>
        </p:nvGrpSpPr>
        <p:grpSpPr>
          <a:xfrm>
            <a:off x="5511081" y="5052645"/>
            <a:ext cx="2725165" cy="762038"/>
            <a:chOff x="-6657023" y="-17303"/>
            <a:chExt cx="2725165" cy="1156277"/>
          </a:xfrm>
        </p:grpSpPr>
        <p:sp>
          <p:nvSpPr>
            <p:cNvPr id="20" name="Rounded Rectangle 19"/>
            <p:cNvSpPr/>
            <p:nvPr/>
          </p:nvSpPr>
          <p:spPr>
            <a:xfrm>
              <a:off x="-6657023" y="-17303"/>
              <a:ext cx="2697870" cy="1156277"/>
            </a:xfrm>
            <a:prstGeom prst="roundRect">
              <a:avLst/>
            </a:prstGeom>
            <a:solidFill>
              <a:schemeClr val="bg1">
                <a:lumMod val="95000"/>
              </a:schemeClr>
            </a:solidFill>
            <a:ln w="762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solidFill>
                    <a:sysClr val="windowText" lastClr="000000"/>
                  </a:solidFill>
                  <a:effectLst/>
                  <a:latin typeface="Times"/>
                  <a:ea typeface="ＭＳ 明朝"/>
                  <a:cs typeface="Times New Roman"/>
                </a:rPr>
                <a:t> </a:t>
              </a:r>
              <a:endParaRPr lang="en-US" sz="1000">
                <a:solidFill>
                  <a:sysClr val="windowText" lastClr="000000"/>
                </a:solidFill>
                <a:effectLst/>
                <a:latin typeface="Times"/>
                <a:ea typeface="ＭＳ 明朝"/>
                <a:cs typeface="Times New Roman"/>
              </a:endParaRPr>
            </a:p>
          </p:txBody>
        </p:sp>
        <p:sp>
          <p:nvSpPr>
            <p:cNvPr id="21" name="Text Box 17"/>
            <p:cNvSpPr txBox="1"/>
            <p:nvPr/>
          </p:nvSpPr>
          <p:spPr>
            <a:xfrm>
              <a:off x="-6629728" y="116025"/>
              <a:ext cx="2697870" cy="656385"/>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latin typeface="+mj-lt"/>
                  <a:ea typeface="ＭＳ 明朝"/>
                </a:rPr>
                <a:t>PARTNER</a:t>
              </a:r>
              <a:endParaRPr lang="en-US" sz="4000" dirty="0">
                <a:effectLst/>
                <a:latin typeface="+mj-lt"/>
                <a:ea typeface="ＭＳ 明朝"/>
              </a:endParaRPr>
            </a:p>
          </p:txBody>
        </p:sp>
      </p:grpSp>
    </p:spTree>
    <p:extLst>
      <p:ext uri="{BB962C8B-B14F-4D97-AF65-F5344CB8AC3E}">
        <p14:creationId xmlns:p14="http://schemas.microsoft.com/office/powerpoint/2010/main" val="3287497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Behaviors of Interest</a:t>
            </a:r>
            <a:endParaRPr lang="en-US" dirty="0"/>
          </a:p>
        </p:txBody>
      </p:sp>
      <p:sp>
        <p:nvSpPr>
          <p:cNvPr id="3" name="Content Placeholder 2"/>
          <p:cNvSpPr>
            <a:spLocks noGrp="1"/>
          </p:cNvSpPr>
          <p:nvPr>
            <p:ph idx="1"/>
          </p:nvPr>
        </p:nvSpPr>
        <p:spPr/>
        <p:txBody>
          <a:bodyPr/>
          <a:lstStyle/>
          <a:p>
            <a:r>
              <a:rPr lang="en-US" dirty="0" smtClean="0"/>
              <a:t>Helpful behavior:</a:t>
            </a:r>
            <a:r>
              <a:rPr lang="en-US" dirty="0"/>
              <a:t> </a:t>
            </a:r>
            <a:r>
              <a:rPr lang="en-US" dirty="0" smtClean="0"/>
              <a:t>Talking about the math problems</a:t>
            </a:r>
          </a:p>
        </p:txBody>
      </p:sp>
      <p:sp>
        <p:nvSpPr>
          <p:cNvPr id="4" name="TextBox 3"/>
          <p:cNvSpPr txBox="1"/>
          <p:nvPr/>
        </p:nvSpPr>
        <p:spPr>
          <a:xfrm>
            <a:off x="729916" y="3018848"/>
            <a:ext cx="3733800" cy="1200329"/>
          </a:xfrm>
          <a:prstGeom prst="rect">
            <a:avLst/>
          </a:prstGeom>
          <a:noFill/>
          <a:ln>
            <a:solidFill>
              <a:schemeClr val="tx1"/>
            </a:solidFill>
          </a:ln>
        </p:spPr>
        <p:txBody>
          <a:bodyPr wrap="square" rtlCol="0">
            <a:spAutoFit/>
          </a:bodyPr>
          <a:lstStyle/>
          <a:p>
            <a:pPr algn="ctr"/>
            <a:r>
              <a:rPr lang="en-US" sz="2400" i="1" dirty="0">
                <a:solidFill>
                  <a:sysClr val="windowText" lastClr="000000"/>
                </a:solidFill>
              </a:rPr>
              <a:t> </a:t>
            </a:r>
            <a:r>
              <a:rPr lang="en-US" sz="2400" i="1" dirty="0" smtClean="0">
                <a:solidFill>
                  <a:sysClr val="windowText" lastClr="000000"/>
                </a:solidFill>
              </a:rPr>
              <a:t>“You </a:t>
            </a:r>
            <a:r>
              <a:rPr lang="en-US" sz="2400" i="1" dirty="0">
                <a:solidFill>
                  <a:sysClr val="windowText" lastClr="000000"/>
                </a:solidFill>
              </a:rPr>
              <a:t>can tell that it would be a 6 at the end </a:t>
            </a:r>
            <a:endParaRPr lang="en-US" sz="2400" i="1" dirty="0" smtClean="0">
              <a:solidFill>
                <a:sysClr val="windowText" lastClr="000000"/>
              </a:solidFill>
            </a:endParaRPr>
          </a:p>
          <a:p>
            <a:pPr algn="ctr"/>
            <a:r>
              <a:rPr lang="en-US" sz="2400" i="1" dirty="0" smtClean="0">
                <a:solidFill>
                  <a:sysClr val="windowText" lastClr="000000"/>
                </a:solidFill>
              </a:rPr>
              <a:t>and </a:t>
            </a:r>
            <a:r>
              <a:rPr lang="en-US" sz="2400" i="1" dirty="0">
                <a:solidFill>
                  <a:sysClr val="windowText" lastClr="000000"/>
                </a:solidFill>
              </a:rPr>
              <a:t>then 2 times </a:t>
            </a:r>
            <a:r>
              <a:rPr lang="en-US" sz="2400" i="1" dirty="0" smtClean="0">
                <a:solidFill>
                  <a:sysClr val="windowText" lastClr="000000"/>
                </a:solidFill>
              </a:rPr>
              <a:t>5.”</a:t>
            </a:r>
            <a:endParaRPr lang="en-US" sz="2400" i="1" dirty="0">
              <a:solidFill>
                <a:sysClr val="windowText" lastClr="000000"/>
              </a:solidFill>
            </a:endParaRPr>
          </a:p>
        </p:txBody>
      </p:sp>
      <p:sp>
        <p:nvSpPr>
          <p:cNvPr id="5" name="TextBox 4"/>
          <p:cNvSpPr txBox="1"/>
          <p:nvPr/>
        </p:nvSpPr>
        <p:spPr>
          <a:xfrm>
            <a:off x="729916" y="4357676"/>
            <a:ext cx="3733800" cy="830997"/>
          </a:xfrm>
          <a:prstGeom prst="rect">
            <a:avLst/>
          </a:prstGeom>
          <a:noFill/>
          <a:ln>
            <a:solidFill>
              <a:schemeClr val="tx1"/>
            </a:solidFill>
          </a:ln>
        </p:spPr>
        <p:txBody>
          <a:bodyPr wrap="square" rtlCol="0">
            <a:spAutoFit/>
          </a:bodyPr>
          <a:lstStyle/>
          <a:p>
            <a:pPr algn="ctr"/>
            <a:r>
              <a:rPr lang="en-US" sz="2400" i="1" dirty="0" smtClean="0"/>
              <a:t>“It was #2…because 16 </a:t>
            </a:r>
            <a:r>
              <a:rPr lang="en-US" sz="2400" i="1" dirty="0"/>
              <a:t>times 3 is 48, right</a:t>
            </a:r>
            <a:r>
              <a:rPr lang="en-US" sz="2400" i="1" dirty="0" smtClean="0"/>
              <a:t>?”</a:t>
            </a:r>
            <a:endParaRPr lang="en-US" sz="2400" i="1" dirty="0">
              <a:solidFill>
                <a:sysClr val="windowText" lastClr="000000"/>
              </a:solidFill>
            </a:endParaRPr>
          </a:p>
        </p:txBody>
      </p:sp>
      <p:sp>
        <p:nvSpPr>
          <p:cNvPr id="6" name="TextBox 5"/>
          <p:cNvSpPr txBox="1"/>
          <p:nvPr/>
        </p:nvSpPr>
        <p:spPr>
          <a:xfrm>
            <a:off x="4616116" y="3224219"/>
            <a:ext cx="4343400" cy="1569660"/>
          </a:xfrm>
          <a:prstGeom prst="rect">
            <a:avLst/>
          </a:prstGeom>
          <a:noFill/>
          <a:ln>
            <a:solidFill>
              <a:schemeClr val="tx1"/>
            </a:solidFill>
          </a:ln>
        </p:spPr>
        <p:txBody>
          <a:bodyPr wrap="square" rtlCol="0">
            <a:spAutoFit/>
          </a:bodyPr>
          <a:lstStyle/>
          <a:p>
            <a:pPr algn="ctr"/>
            <a:r>
              <a:rPr lang="en-US" sz="2400" i="1" dirty="0" smtClean="0"/>
              <a:t>“I think it’s #1… </a:t>
            </a:r>
            <a:r>
              <a:rPr lang="en-US" sz="2400" i="1" dirty="0"/>
              <a:t>the first digit was </a:t>
            </a:r>
            <a:r>
              <a:rPr lang="en-US" sz="2400" i="1" dirty="0" smtClean="0"/>
              <a:t>6, </a:t>
            </a:r>
            <a:r>
              <a:rPr lang="en-US" sz="2400" i="1" dirty="0"/>
              <a:t>the second digit was </a:t>
            </a:r>
            <a:r>
              <a:rPr lang="en-US" sz="2400" i="1" dirty="0" smtClean="0"/>
              <a:t>9 </a:t>
            </a:r>
            <a:r>
              <a:rPr lang="en-US" sz="2400" i="1" dirty="0" err="1" smtClean="0"/>
              <a:t>‘cause</a:t>
            </a:r>
            <a:r>
              <a:rPr lang="en-US" sz="2400" i="1" dirty="0" smtClean="0"/>
              <a:t> </a:t>
            </a:r>
            <a:r>
              <a:rPr lang="en-US" sz="2400" i="1" dirty="0"/>
              <a:t>you would have had the 1 carried over from the 8 so 9 plus 0.”</a:t>
            </a:r>
            <a:endParaRPr lang="en-US" sz="2400" i="1" dirty="0">
              <a:solidFill>
                <a:sysClr val="windowText" lastClr="000000"/>
              </a:solidFill>
            </a:endParaRPr>
          </a:p>
        </p:txBody>
      </p:sp>
    </p:spTree>
    <p:extLst>
      <p:ext uri="{BB962C8B-B14F-4D97-AF65-F5344CB8AC3E}">
        <p14:creationId xmlns:p14="http://schemas.microsoft.com/office/powerpoint/2010/main" val="312495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4953000" cy="1308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19400"/>
            <a:ext cx="608371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819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517"/>
          <a:stretch/>
        </p:blipFill>
        <p:spPr bwMode="auto">
          <a:xfrm>
            <a:off x="800627" y="864008"/>
            <a:ext cx="3868281" cy="229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3896" t="-555" r="9360" b="11642"/>
          <a:stretch/>
        </p:blipFill>
        <p:spPr bwMode="auto">
          <a:xfrm>
            <a:off x="5012051" y="3584034"/>
            <a:ext cx="3657600" cy="238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968" t="2376"/>
          <a:stretch/>
        </p:blipFill>
        <p:spPr bwMode="auto">
          <a:xfrm>
            <a:off x="693952" y="3609137"/>
            <a:ext cx="4081630" cy="235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6009" y="732761"/>
            <a:ext cx="3530600"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041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5" name="Rounded Rectangle 4"/>
          <p:cNvSpPr/>
          <p:nvPr/>
        </p:nvSpPr>
        <p:spPr>
          <a:xfrm>
            <a:off x="851902" y="1600200"/>
            <a:ext cx="1967497"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Theory</a:t>
            </a:r>
            <a:endParaRPr lang="en-US" sz="3200" dirty="0"/>
          </a:p>
        </p:txBody>
      </p:sp>
      <p:sp>
        <p:nvSpPr>
          <p:cNvPr id="6" name="Rounded Rectangle 5"/>
          <p:cNvSpPr/>
          <p:nvPr/>
        </p:nvSpPr>
        <p:spPr>
          <a:xfrm>
            <a:off x="3536614" y="2787315"/>
            <a:ext cx="2178385" cy="1371600"/>
          </a:xfrm>
          <a:prstGeom prst="roundRect">
            <a:avLst/>
          </a:prstGeom>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Methods</a:t>
            </a:r>
            <a:endParaRPr lang="en-US" sz="3200" dirty="0"/>
          </a:p>
        </p:txBody>
      </p:sp>
      <p:sp>
        <p:nvSpPr>
          <p:cNvPr id="7" name="Rounded Rectangle 6"/>
          <p:cNvSpPr/>
          <p:nvPr/>
        </p:nvSpPr>
        <p:spPr>
          <a:xfrm>
            <a:off x="6248400" y="3995821"/>
            <a:ext cx="2209800" cy="1371600"/>
          </a:xfrm>
          <a:prstGeom prst="roundRect">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Analysis</a:t>
            </a:r>
            <a:endParaRPr lang="en-US" sz="3200" dirty="0"/>
          </a:p>
        </p:txBody>
      </p:sp>
      <p:cxnSp>
        <p:nvCxnSpPr>
          <p:cNvPr id="24" name="Elbow Connector 23"/>
          <p:cNvCxnSpPr>
            <a:stCxn id="6" idx="2"/>
            <a:endCxn id="7" idx="1"/>
          </p:cNvCxnSpPr>
          <p:nvPr/>
        </p:nvCxnSpPr>
        <p:spPr>
          <a:xfrm rot="16200000" flipH="1">
            <a:off x="5175750" y="3608971"/>
            <a:ext cx="522706" cy="162259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5" idx="2"/>
            <a:endCxn id="6" idx="1"/>
          </p:cNvCxnSpPr>
          <p:nvPr/>
        </p:nvCxnSpPr>
        <p:spPr>
          <a:xfrm rot="16200000" flipH="1">
            <a:off x="2435475" y="2371975"/>
            <a:ext cx="501315" cy="170096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464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7758" y="914400"/>
            <a:ext cx="8153400" cy="4572000"/>
          </a:xfrm>
        </p:spPr>
        <p:txBody>
          <a:bodyPr/>
          <a:lstStyle/>
          <a:p>
            <a:pPr marL="0" indent="0" algn="ctr">
              <a:buNone/>
            </a:pPr>
            <a:endParaRPr lang="en-US" dirty="0" smtClean="0"/>
          </a:p>
          <a:p>
            <a:pPr marL="0" indent="0" algn="ctr">
              <a:buNone/>
            </a:pPr>
            <a:endParaRPr lang="en-US" dirty="0"/>
          </a:p>
          <a:p>
            <a:pPr marL="0" indent="0" algn="ctr">
              <a:buNone/>
            </a:pPr>
            <a:r>
              <a:rPr lang="en-US" sz="3600" dirty="0" smtClean="0"/>
              <a:t>katherinethorson.com</a:t>
            </a:r>
            <a:endParaRPr lang="en-US" sz="3600" dirty="0"/>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2" t="7519" r="4703" b="16656"/>
          <a:stretch/>
        </p:blipFill>
        <p:spPr bwMode="auto">
          <a:xfrm>
            <a:off x="1050758" y="3582880"/>
            <a:ext cx="3076075" cy="155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Image result for youtube"/>
          <p:cNvSpPr>
            <a:spLocks noChangeAspect="1" noChangeArrowheads="1"/>
          </p:cNvSpPr>
          <p:nvPr/>
        </p:nvSpPr>
        <p:spPr bwMode="auto">
          <a:xfrm>
            <a:off x="155575" y="-4572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82880"/>
            <a:ext cx="2982556" cy="124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1234936" y="762884"/>
            <a:ext cx="6705601" cy="761116"/>
          </a:xfrm>
          <a:prstGeom prst="rect">
            <a:avLst/>
          </a:prstGeom>
          <a:ln>
            <a:solidFill>
              <a:schemeClr val="tx1"/>
            </a:solidFill>
          </a:ln>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800" dirty="0" smtClean="0">
                <a:solidFill>
                  <a:sysClr val="windowText" lastClr="000000"/>
                </a:solidFill>
              </a:rPr>
              <a:t>More info: osf.io/6qvtu/</a:t>
            </a:r>
          </a:p>
        </p:txBody>
      </p:sp>
    </p:spTree>
    <p:extLst>
      <p:ext uri="{BB962C8B-B14F-4D97-AF65-F5344CB8AC3E}">
        <p14:creationId xmlns:p14="http://schemas.microsoft.com/office/powerpoint/2010/main" val="3334718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Behavior Over </a:t>
            </a:r>
            <a:r>
              <a:rPr lang="en-US" dirty="0" smtClean="0"/>
              <a:t>Time</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4082637739"/>
              </p:ext>
            </p:extLst>
          </p:nvPr>
        </p:nvGraphicFramePr>
        <p:xfrm>
          <a:off x="533400" y="1600200"/>
          <a:ext cx="83058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520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Behavior </a:t>
            </a:r>
            <a:r>
              <a:rPr lang="en-US" dirty="0" smtClean="0"/>
              <a:t>Over Time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020774271"/>
              </p:ext>
            </p:extLst>
          </p:nvPr>
        </p:nvGraphicFramePr>
        <p:xfrm>
          <a:off x="457200" y="1447800"/>
          <a:ext cx="82296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73791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Average Physiological Reactivity</a:t>
            </a:r>
            <a:endParaRPr lang="en-US" dirty="0"/>
          </a:p>
        </p:txBody>
      </p:sp>
      <p:sp>
        <p:nvSpPr>
          <p:cNvPr id="3" name="TextBox 2"/>
          <p:cNvSpPr txBox="1"/>
          <p:nvPr/>
        </p:nvSpPr>
        <p:spPr>
          <a:xfrm>
            <a:off x="6019800" y="5108461"/>
            <a:ext cx="2667000" cy="1200329"/>
          </a:xfrm>
          <a:prstGeom prst="rect">
            <a:avLst/>
          </a:prstGeom>
          <a:noFill/>
        </p:spPr>
        <p:txBody>
          <a:bodyPr wrap="square" rtlCol="0">
            <a:spAutoFit/>
          </a:bodyPr>
          <a:lstStyle/>
          <a:p>
            <a:pPr algn="ctr"/>
            <a:r>
              <a:rPr lang="en-US" sz="2400" dirty="0" smtClean="0"/>
              <a:t>*Lower numbers mean greater reactivity</a:t>
            </a:r>
            <a:endParaRPr lang="en-US" sz="2400" dirty="0"/>
          </a:p>
        </p:txBody>
      </p:sp>
      <p:graphicFrame>
        <p:nvGraphicFramePr>
          <p:cNvPr id="6" name="Chart 5"/>
          <p:cNvGraphicFramePr>
            <a:graphicFrameLocks/>
          </p:cNvGraphicFramePr>
          <p:nvPr>
            <p:extLst>
              <p:ext uri="{D42A27DB-BD31-4B8C-83A1-F6EECF244321}">
                <p14:modId xmlns:p14="http://schemas.microsoft.com/office/powerpoint/2010/main" val="4043596051"/>
              </p:ext>
            </p:extLst>
          </p:nvPr>
        </p:nvGraphicFramePr>
        <p:xfrm>
          <a:off x="457200" y="1371600"/>
          <a:ext cx="82296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6164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993" t="3155" r="10091" b="10582"/>
          <a:stretch/>
        </p:blipFill>
        <p:spPr bwMode="auto">
          <a:xfrm>
            <a:off x="740538" y="1989139"/>
            <a:ext cx="3809498" cy="40471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CD4_497"/>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892" r="279" b="13589"/>
          <a:stretch/>
        </p:blipFill>
        <p:spPr bwMode="auto">
          <a:xfrm flipH="1">
            <a:off x="5023130" y="1981200"/>
            <a:ext cx="3587470" cy="406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4144" r="32960"/>
          <a:stretch/>
        </p:blipFill>
        <p:spPr bwMode="auto">
          <a:xfrm>
            <a:off x="5397484" y="304345"/>
            <a:ext cx="2838762" cy="14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67516"/>
          <a:stretch/>
        </p:blipFill>
        <p:spPr bwMode="auto">
          <a:xfrm>
            <a:off x="1245622" y="304345"/>
            <a:ext cx="2799329" cy="146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206189" y="266758"/>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3" name="Straight Arrow Connector 12"/>
          <p:cNvCxnSpPr>
            <a:stCxn id="10" idx="3"/>
            <a:endCxn id="7" idx="1"/>
          </p:cNvCxnSpPr>
          <p:nvPr/>
        </p:nvCxnSpPr>
        <p:spPr>
          <a:xfrm flipV="1">
            <a:off x="4044951" y="1016576"/>
            <a:ext cx="1352533" cy="21018"/>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397484" y="266757"/>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9" name="Group 8"/>
          <p:cNvGrpSpPr/>
          <p:nvPr/>
        </p:nvGrpSpPr>
        <p:grpSpPr>
          <a:xfrm>
            <a:off x="1319007" y="5052645"/>
            <a:ext cx="2697870" cy="716491"/>
            <a:chOff x="-3962400" y="2438400"/>
            <a:chExt cx="2697870" cy="1156277"/>
          </a:xfrm>
          <a:solidFill>
            <a:schemeClr val="bg1"/>
          </a:solidFill>
        </p:grpSpPr>
        <p:sp>
          <p:nvSpPr>
            <p:cNvPr id="12" name="Rounded Rectangle 11"/>
            <p:cNvSpPr/>
            <p:nvPr/>
          </p:nvSpPr>
          <p:spPr>
            <a:xfrm>
              <a:off x="-3962400" y="2438400"/>
              <a:ext cx="2697870" cy="1156277"/>
            </a:xfrm>
            <a:prstGeom prst="roundRect">
              <a:avLst/>
            </a:prstGeom>
            <a:grp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effectLst/>
                  <a:latin typeface="Times"/>
                  <a:ea typeface="ＭＳ 明朝"/>
                  <a:cs typeface="Times New Roman"/>
                </a:rPr>
                <a:t> </a:t>
              </a:r>
              <a:endParaRPr lang="en-US" sz="1000">
                <a:effectLst/>
                <a:latin typeface="Times"/>
                <a:ea typeface="ＭＳ 明朝"/>
                <a:cs typeface="Times New Roman"/>
              </a:endParaRPr>
            </a:p>
          </p:txBody>
        </p:sp>
        <p:sp>
          <p:nvSpPr>
            <p:cNvPr id="14" name="Text Box 17"/>
            <p:cNvSpPr txBox="1"/>
            <p:nvPr/>
          </p:nvSpPr>
          <p:spPr>
            <a:xfrm>
              <a:off x="-3962400" y="2541916"/>
              <a:ext cx="2697870" cy="681833"/>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effectLst/>
                  <a:latin typeface="+mj-lt"/>
                  <a:ea typeface="ＭＳ 明朝"/>
                </a:rPr>
                <a:t>THREAT</a:t>
              </a:r>
              <a:endParaRPr lang="en-US" sz="3200" dirty="0">
                <a:effectLst/>
                <a:latin typeface="+mj-lt"/>
                <a:ea typeface="ＭＳ 明朝"/>
              </a:endParaRPr>
            </a:p>
          </p:txBody>
        </p:sp>
      </p:grpSp>
      <p:grpSp>
        <p:nvGrpSpPr>
          <p:cNvPr id="19" name="Group 18"/>
          <p:cNvGrpSpPr/>
          <p:nvPr/>
        </p:nvGrpSpPr>
        <p:grpSpPr>
          <a:xfrm>
            <a:off x="5511081" y="5052645"/>
            <a:ext cx="2725165" cy="762038"/>
            <a:chOff x="-6657023" y="-17303"/>
            <a:chExt cx="2725165" cy="1156277"/>
          </a:xfrm>
        </p:grpSpPr>
        <p:sp>
          <p:nvSpPr>
            <p:cNvPr id="20" name="Rounded Rectangle 19"/>
            <p:cNvSpPr/>
            <p:nvPr/>
          </p:nvSpPr>
          <p:spPr>
            <a:xfrm>
              <a:off x="-6657023" y="-17303"/>
              <a:ext cx="2697870" cy="1156277"/>
            </a:xfrm>
            <a:prstGeom prst="roundRect">
              <a:avLst/>
            </a:prstGeom>
            <a:solidFill>
              <a:schemeClr val="bg1">
                <a:lumMod val="95000"/>
              </a:schemeClr>
            </a:solidFill>
            <a:ln w="762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800">
                  <a:solidFill>
                    <a:sysClr val="windowText" lastClr="000000"/>
                  </a:solidFill>
                  <a:effectLst/>
                  <a:latin typeface="Times"/>
                  <a:ea typeface="ＭＳ 明朝"/>
                  <a:cs typeface="Times New Roman"/>
                </a:rPr>
                <a:t> </a:t>
              </a:r>
              <a:endParaRPr lang="en-US" sz="1000">
                <a:solidFill>
                  <a:sysClr val="windowText" lastClr="000000"/>
                </a:solidFill>
                <a:effectLst/>
                <a:latin typeface="Times"/>
                <a:ea typeface="ＭＳ 明朝"/>
                <a:cs typeface="Times New Roman"/>
              </a:endParaRPr>
            </a:p>
          </p:txBody>
        </p:sp>
        <p:sp>
          <p:nvSpPr>
            <p:cNvPr id="21" name="Text Box 17"/>
            <p:cNvSpPr txBox="1"/>
            <p:nvPr/>
          </p:nvSpPr>
          <p:spPr>
            <a:xfrm>
              <a:off x="-6629728" y="116025"/>
              <a:ext cx="2697870" cy="656385"/>
            </a:xfrm>
            <a:prstGeom prst="rect">
              <a:avLst/>
            </a:prstGeom>
            <a:noFill/>
            <a:ln w="28575">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dirty="0" smtClean="0">
                  <a:latin typeface="+mj-lt"/>
                  <a:ea typeface="ＭＳ 明朝"/>
                </a:rPr>
                <a:t>PARTNER</a:t>
              </a:r>
              <a:endParaRPr lang="en-US" sz="4000" dirty="0">
                <a:effectLst/>
                <a:latin typeface="+mj-lt"/>
                <a:ea typeface="ＭＳ 明朝"/>
              </a:endParaRPr>
            </a:p>
          </p:txBody>
        </p:sp>
      </p:grpSp>
    </p:spTree>
    <p:extLst>
      <p:ext uri="{BB962C8B-B14F-4D97-AF65-F5344CB8AC3E}">
        <p14:creationId xmlns:p14="http://schemas.microsoft.com/office/powerpoint/2010/main" val="4247365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Behaviors with Linkage</a:t>
            </a:r>
            <a:endParaRPr lang="en-US" dirty="0"/>
          </a:p>
        </p:txBody>
      </p:sp>
      <p:sp>
        <p:nvSpPr>
          <p:cNvPr id="4" name="TextBox 3"/>
          <p:cNvSpPr txBox="1"/>
          <p:nvPr/>
        </p:nvSpPr>
        <p:spPr>
          <a:xfrm>
            <a:off x="5446886" y="2743200"/>
            <a:ext cx="2830839" cy="1384995"/>
          </a:xfrm>
          <a:prstGeom prst="rect">
            <a:avLst/>
          </a:prstGeom>
          <a:noFill/>
          <a:ln>
            <a:solidFill>
              <a:schemeClr val="tx1"/>
            </a:solidFill>
          </a:ln>
        </p:spPr>
        <p:txBody>
          <a:bodyPr wrap="square" rtlCol="0">
            <a:spAutoFit/>
          </a:bodyPr>
          <a:lstStyle/>
          <a:p>
            <a:pPr algn="ctr"/>
            <a:r>
              <a:rPr lang="en-US" sz="2800" dirty="0" smtClean="0"/>
              <a:t>Person A’s physiology</a:t>
            </a:r>
          </a:p>
          <a:p>
            <a:pPr algn="ctr"/>
            <a:r>
              <a:rPr lang="en-US" sz="2800" dirty="0" smtClean="0"/>
              <a:t>Time T</a:t>
            </a:r>
            <a:endParaRPr lang="en-US" sz="2800" dirty="0"/>
          </a:p>
        </p:txBody>
      </p:sp>
      <p:cxnSp>
        <p:nvCxnSpPr>
          <p:cNvPr id="7" name="Straight Arrow Connector 6"/>
          <p:cNvCxnSpPr>
            <a:stCxn id="10" idx="3"/>
            <a:endCxn id="4" idx="1"/>
          </p:cNvCxnSpPr>
          <p:nvPr/>
        </p:nvCxnSpPr>
        <p:spPr>
          <a:xfrm flipV="1">
            <a:off x="3699366" y="3435698"/>
            <a:ext cx="1747520" cy="1710795"/>
          </a:xfrm>
          <a:prstGeom prst="straightConnector1">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4296" y="1676400"/>
            <a:ext cx="2875070" cy="1384995"/>
          </a:xfrm>
          <a:prstGeom prst="rect">
            <a:avLst/>
          </a:prstGeom>
          <a:noFill/>
          <a:ln>
            <a:solidFill>
              <a:schemeClr val="tx1"/>
            </a:solidFill>
          </a:ln>
        </p:spPr>
        <p:txBody>
          <a:bodyPr wrap="square" rtlCol="0">
            <a:spAutoFit/>
          </a:bodyPr>
          <a:lstStyle/>
          <a:p>
            <a:pPr algn="ctr"/>
            <a:r>
              <a:rPr lang="en-US" sz="2800" dirty="0" smtClean="0"/>
              <a:t>Person B’s physiology</a:t>
            </a:r>
          </a:p>
          <a:p>
            <a:pPr algn="ctr"/>
            <a:r>
              <a:rPr lang="en-US" sz="2800" dirty="0" smtClean="0"/>
              <a:t>Time T - K</a:t>
            </a:r>
            <a:endParaRPr lang="en-US" sz="2800" dirty="0"/>
          </a:p>
        </p:txBody>
      </p:sp>
      <p:sp>
        <p:nvSpPr>
          <p:cNvPr id="10" name="TextBox 9"/>
          <p:cNvSpPr txBox="1"/>
          <p:nvPr/>
        </p:nvSpPr>
        <p:spPr>
          <a:xfrm>
            <a:off x="824297" y="4453995"/>
            <a:ext cx="2875069" cy="1384995"/>
          </a:xfrm>
          <a:prstGeom prst="rect">
            <a:avLst/>
          </a:prstGeom>
          <a:noFill/>
          <a:ln>
            <a:solidFill>
              <a:schemeClr val="tx1"/>
            </a:solidFill>
          </a:ln>
        </p:spPr>
        <p:txBody>
          <a:bodyPr wrap="square" rtlCol="0">
            <a:spAutoFit/>
          </a:bodyPr>
          <a:lstStyle/>
          <a:p>
            <a:pPr algn="ctr"/>
            <a:r>
              <a:rPr lang="en-US" sz="2800" dirty="0" smtClean="0"/>
              <a:t>Person A’s physiology</a:t>
            </a:r>
          </a:p>
          <a:p>
            <a:pPr algn="ctr"/>
            <a:r>
              <a:rPr lang="en-US" sz="2800" dirty="0" smtClean="0"/>
              <a:t>Time T - K</a:t>
            </a:r>
            <a:endParaRPr lang="en-US" sz="2800" dirty="0"/>
          </a:p>
        </p:txBody>
      </p:sp>
      <p:cxnSp>
        <p:nvCxnSpPr>
          <p:cNvPr id="11" name="Straight Arrow Connector 10"/>
          <p:cNvCxnSpPr>
            <a:endCxn id="4" idx="1"/>
          </p:cNvCxnSpPr>
          <p:nvPr/>
        </p:nvCxnSpPr>
        <p:spPr>
          <a:xfrm>
            <a:off x="3671292" y="2192951"/>
            <a:ext cx="1775594" cy="1242747"/>
          </a:xfrm>
          <a:prstGeom prst="straightConnector1">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3748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Behaviors with Linkage</a:t>
            </a:r>
            <a:endParaRPr lang="en-US" dirty="0"/>
          </a:p>
        </p:txBody>
      </p:sp>
      <p:sp>
        <p:nvSpPr>
          <p:cNvPr id="4" name="TextBox 3"/>
          <p:cNvSpPr txBox="1"/>
          <p:nvPr/>
        </p:nvSpPr>
        <p:spPr>
          <a:xfrm>
            <a:off x="5446886" y="2743200"/>
            <a:ext cx="2830839" cy="1384995"/>
          </a:xfrm>
          <a:prstGeom prst="rect">
            <a:avLst/>
          </a:prstGeom>
          <a:noFill/>
          <a:ln>
            <a:solidFill>
              <a:schemeClr val="tx1"/>
            </a:solidFill>
          </a:ln>
        </p:spPr>
        <p:txBody>
          <a:bodyPr wrap="square" rtlCol="0">
            <a:spAutoFit/>
          </a:bodyPr>
          <a:lstStyle/>
          <a:p>
            <a:pPr algn="ctr"/>
            <a:r>
              <a:rPr lang="en-US" sz="2800" dirty="0" smtClean="0"/>
              <a:t>Person A’s physiology</a:t>
            </a:r>
          </a:p>
          <a:p>
            <a:pPr algn="ctr"/>
            <a:r>
              <a:rPr lang="en-US" sz="2800" dirty="0" smtClean="0"/>
              <a:t>Time T</a:t>
            </a:r>
            <a:endParaRPr lang="en-US" sz="2800" dirty="0"/>
          </a:p>
        </p:txBody>
      </p:sp>
      <p:cxnSp>
        <p:nvCxnSpPr>
          <p:cNvPr id="7" name="Straight Arrow Connector 6"/>
          <p:cNvCxnSpPr>
            <a:stCxn id="10" idx="3"/>
            <a:endCxn id="4" idx="1"/>
          </p:cNvCxnSpPr>
          <p:nvPr/>
        </p:nvCxnSpPr>
        <p:spPr>
          <a:xfrm flipV="1">
            <a:off x="3699366" y="3435698"/>
            <a:ext cx="1747520" cy="1710795"/>
          </a:xfrm>
          <a:prstGeom prst="straightConnector1">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4296" y="1676400"/>
            <a:ext cx="2875070" cy="1384995"/>
          </a:xfrm>
          <a:prstGeom prst="rect">
            <a:avLst/>
          </a:prstGeom>
          <a:noFill/>
          <a:ln>
            <a:solidFill>
              <a:schemeClr val="tx1"/>
            </a:solidFill>
          </a:ln>
        </p:spPr>
        <p:txBody>
          <a:bodyPr wrap="square" rtlCol="0">
            <a:spAutoFit/>
          </a:bodyPr>
          <a:lstStyle/>
          <a:p>
            <a:pPr algn="ctr"/>
            <a:r>
              <a:rPr lang="en-US" sz="2800" dirty="0" smtClean="0"/>
              <a:t>Person B’s physiology</a:t>
            </a:r>
          </a:p>
          <a:p>
            <a:pPr algn="ctr"/>
            <a:r>
              <a:rPr lang="en-US" sz="2800" dirty="0" smtClean="0"/>
              <a:t>Time T - K</a:t>
            </a:r>
            <a:endParaRPr lang="en-US" sz="2800" dirty="0"/>
          </a:p>
        </p:txBody>
      </p:sp>
      <p:sp>
        <p:nvSpPr>
          <p:cNvPr id="10" name="TextBox 9"/>
          <p:cNvSpPr txBox="1"/>
          <p:nvPr/>
        </p:nvSpPr>
        <p:spPr>
          <a:xfrm>
            <a:off x="824297" y="4453995"/>
            <a:ext cx="2875069" cy="1384995"/>
          </a:xfrm>
          <a:prstGeom prst="rect">
            <a:avLst/>
          </a:prstGeom>
          <a:noFill/>
          <a:ln>
            <a:solidFill>
              <a:schemeClr val="tx1"/>
            </a:solidFill>
          </a:ln>
        </p:spPr>
        <p:txBody>
          <a:bodyPr wrap="square" rtlCol="0">
            <a:spAutoFit/>
          </a:bodyPr>
          <a:lstStyle/>
          <a:p>
            <a:pPr algn="ctr"/>
            <a:r>
              <a:rPr lang="en-US" sz="2800" dirty="0" smtClean="0"/>
              <a:t>Person A’s physiology</a:t>
            </a:r>
          </a:p>
          <a:p>
            <a:pPr algn="ctr"/>
            <a:r>
              <a:rPr lang="en-US" sz="2800" dirty="0" smtClean="0"/>
              <a:t>Time T - K</a:t>
            </a:r>
            <a:endParaRPr lang="en-US" sz="2800" dirty="0"/>
          </a:p>
        </p:txBody>
      </p:sp>
      <p:cxnSp>
        <p:nvCxnSpPr>
          <p:cNvPr id="11" name="Straight Arrow Connector 10"/>
          <p:cNvCxnSpPr>
            <a:endCxn id="4" idx="1"/>
          </p:cNvCxnSpPr>
          <p:nvPr/>
        </p:nvCxnSpPr>
        <p:spPr>
          <a:xfrm>
            <a:off x="3671292" y="2192951"/>
            <a:ext cx="1775594" cy="1242747"/>
          </a:xfrm>
          <a:prstGeom prst="straightConnector1">
            <a:avLst/>
          </a:prstGeom>
          <a:ln w="762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189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Linkage and </a:t>
            </a:r>
            <a:r>
              <a:rPr lang="en-US" dirty="0" smtClean="0"/>
              <a:t>Threat Behavior</a:t>
            </a:r>
            <a:endParaRPr lang="en-US" dirty="0"/>
          </a:p>
        </p:txBody>
      </p:sp>
      <p:sp>
        <p:nvSpPr>
          <p:cNvPr id="13" name="TextBox 12"/>
          <p:cNvSpPr txBox="1"/>
          <p:nvPr/>
        </p:nvSpPr>
        <p:spPr>
          <a:xfrm>
            <a:off x="1219200" y="6312343"/>
            <a:ext cx="7772400" cy="400110"/>
          </a:xfrm>
          <a:prstGeom prst="rect">
            <a:avLst/>
          </a:prstGeom>
          <a:noFill/>
        </p:spPr>
        <p:txBody>
          <a:bodyPr wrap="square" rtlCol="0">
            <a:spAutoFit/>
          </a:bodyPr>
          <a:lstStyle/>
          <a:p>
            <a:pPr algn="r"/>
            <a:r>
              <a:rPr lang="en-US" sz="2000" dirty="0" smtClean="0"/>
              <a:t>3-way interaction: </a:t>
            </a:r>
            <a:r>
              <a:rPr lang="en-US" sz="2000" i="1" dirty="0"/>
              <a:t>F</a:t>
            </a:r>
            <a:r>
              <a:rPr lang="en-US" sz="2000" dirty="0"/>
              <a:t>(2, </a:t>
            </a:r>
            <a:r>
              <a:rPr lang="en-US" sz="2000" dirty="0" smtClean="0"/>
              <a:t>665) </a:t>
            </a:r>
            <a:r>
              <a:rPr lang="en-US" sz="2000" dirty="0"/>
              <a:t>= </a:t>
            </a:r>
            <a:r>
              <a:rPr lang="en-US" sz="2000" dirty="0" smtClean="0"/>
              <a:t>0.19, </a:t>
            </a:r>
            <a:r>
              <a:rPr lang="en-US" sz="2000" i="1" dirty="0"/>
              <a:t>p </a:t>
            </a:r>
            <a:r>
              <a:rPr lang="en-US" sz="2000" dirty="0"/>
              <a:t>= </a:t>
            </a:r>
            <a:r>
              <a:rPr lang="en-US" sz="2000" dirty="0" smtClean="0"/>
              <a:t>.</a:t>
            </a:r>
            <a:r>
              <a:rPr lang="en-US" sz="2000" dirty="0" smtClean="0"/>
              <a:t>83</a:t>
            </a:r>
            <a:endParaRPr lang="en-US" sz="2000" dirty="0"/>
          </a:p>
        </p:txBody>
      </p:sp>
      <p:graphicFrame>
        <p:nvGraphicFramePr>
          <p:cNvPr id="5" name="Chart 4"/>
          <p:cNvGraphicFramePr>
            <a:graphicFrameLocks/>
          </p:cNvGraphicFramePr>
          <p:nvPr>
            <p:extLst>
              <p:ext uri="{D42A27DB-BD31-4B8C-83A1-F6EECF244321}">
                <p14:modId xmlns:p14="http://schemas.microsoft.com/office/powerpoint/2010/main" val="289241108"/>
              </p:ext>
            </p:extLst>
          </p:nvPr>
        </p:nvGraphicFramePr>
        <p:xfrm>
          <a:off x="609599" y="1039116"/>
          <a:ext cx="8229601" cy="49806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987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Linkage and </a:t>
            </a:r>
            <a:r>
              <a:rPr lang="en-US" dirty="0" smtClean="0"/>
              <a:t>Threat Statements</a:t>
            </a:r>
            <a:endParaRPr lang="en-US" dirty="0"/>
          </a:p>
        </p:txBody>
      </p:sp>
      <p:sp>
        <p:nvSpPr>
          <p:cNvPr id="13" name="TextBox 12"/>
          <p:cNvSpPr txBox="1"/>
          <p:nvPr/>
        </p:nvSpPr>
        <p:spPr>
          <a:xfrm>
            <a:off x="1219200" y="6312343"/>
            <a:ext cx="7772400" cy="400110"/>
          </a:xfrm>
          <a:prstGeom prst="rect">
            <a:avLst/>
          </a:prstGeom>
          <a:noFill/>
        </p:spPr>
        <p:txBody>
          <a:bodyPr wrap="square" rtlCol="0">
            <a:spAutoFit/>
          </a:bodyPr>
          <a:lstStyle/>
          <a:p>
            <a:pPr algn="r"/>
            <a:r>
              <a:rPr lang="en-US" sz="2000" dirty="0"/>
              <a:t>3-way interaction: </a:t>
            </a:r>
            <a:r>
              <a:rPr lang="en-US" sz="2000" i="1" dirty="0"/>
              <a:t>F</a:t>
            </a:r>
            <a:r>
              <a:rPr lang="en-US" sz="2000" dirty="0"/>
              <a:t>(2, 2390) = 0.16, </a:t>
            </a:r>
            <a:r>
              <a:rPr lang="en-US" sz="2000" i="1" dirty="0"/>
              <a:t>p </a:t>
            </a:r>
            <a:r>
              <a:rPr lang="en-US" sz="2000" dirty="0"/>
              <a:t>= .85</a:t>
            </a:r>
            <a:endParaRPr lang="en-US" sz="2000" dirty="0"/>
          </a:p>
        </p:txBody>
      </p:sp>
      <p:sp>
        <p:nvSpPr>
          <p:cNvPr id="5" name="Rectangle 4"/>
          <p:cNvSpPr/>
          <p:nvPr/>
        </p:nvSpPr>
        <p:spPr>
          <a:xfrm>
            <a:off x="2209800" y="2667000"/>
            <a:ext cx="403860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81500" y="1540042"/>
            <a:ext cx="403860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p:cNvGraphicFramePr>
            <a:graphicFrameLocks/>
          </p:cNvGraphicFramePr>
          <p:nvPr>
            <p:extLst>
              <p:ext uri="{D42A27DB-BD31-4B8C-83A1-F6EECF244321}">
                <p14:modId xmlns:p14="http://schemas.microsoft.com/office/powerpoint/2010/main" val="921984003"/>
              </p:ext>
            </p:extLst>
          </p:nvPr>
        </p:nvGraphicFramePr>
        <p:xfrm>
          <a:off x="381000" y="1219201"/>
          <a:ext cx="8206706"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091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67621"/>
            <a:ext cx="7978107" cy="699179"/>
          </a:xfrm>
        </p:spPr>
        <p:txBody>
          <a:bodyPr>
            <a:normAutofit fontScale="90000"/>
          </a:bodyPr>
          <a:lstStyle/>
          <a:p>
            <a:r>
              <a:rPr lang="en-US" dirty="0" smtClean="0"/>
              <a:t>Physiological Correspondence</a:t>
            </a:r>
            <a:endParaRPr lang="en-US" dirty="0"/>
          </a:p>
        </p:txBody>
      </p:sp>
      <p:sp>
        <p:nvSpPr>
          <p:cNvPr id="3" name="Content Placeholder 2"/>
          <p:cNvSpPr>
            <a:spLocks noGrp="1"/>
          </p:cNvSpPr>
          <p:nvPr>
            <p:ph sz="quarter" idx="1"/>
          </p:nvPr>
        </p:nvSpPr>
        <p:spPr/>
        <p:txBody>
          <a:bodyPr>
            <a:normAutofit/>
          </a:bodyPr>
          <a:lstStyle/>
          <a:p>
            <a:r>
              <a:rPr lang="en-US" dirty="0" smtClean="0"/>
              <a:t>Therapists and patients </a:t>
            </a:r>
            <a:r>
              <a:rPr lang="en-US" sz="1800" dirty="0" smtClean="0">
                <a:solidFill>
                  <a:schemeClr val="tx1">
                    <a:lumMod val="50000"/>
                    <a:lumOff val="50000"/>
                  </a:schemeClr>
                </a:solidFill>
              </a:rPr>
              <a:t>(</a:t>
            </a:r>
            <a:r>
              <a:rPr lang="en-US" sz="1800" dirty="0">
                <a:solidFill>
                  <a:schemeClr val="tx1">
                    <a:lumMod val="50000"/>
                    <a:lumOff val="50000"/>
                  </a:schemeClr>
                </a:solidFill>
              </a:rPr>
              <a:t>Coleman, Greenblatt, &amp; Soloman, 1956; DiMascio, Boyd, &amp; Greenblatt, </a:t>
            </a:r>
            <a:r>
              <a:rPr lang="en-US" sz="1800" dirty="0" smtClean="0">
                <a:solidFill>
                  <a:schemeClr val="tx1">
                    <a:lumMod val="50000"/>
                    <a:lumOff val="50000"/>
                  </a:schemeClr>
                </a:solidFill>
              </a:rPr>
              <a:t>1957; Marci, Ham, Moran, &amp; Orr, 2007)</a:t>
            </a:r>
          </a:p>
          <a:p>
            <a:r>
              <a:rPr lang="en-US" dirty="0" smtClean="0"/>
              <a:t>Spouses</a:t>
            </a:r>
            <a:r>
              <a:rPr lang="en-US" sz="2000" dirty="0" smtClean="0"/>
              <a:t> </a:t>
            </a:r>
            <a:r>
              <a:rPr lang="en-US" sz="1800" dirty="0" smtClean="0">
                <a:solidFill>
                  <a:schemeClr val="tx1">
                    <a:lumMod val="50000"/>
                    <a:lumOff val="50000"/>
                  </a:schemeClr>
                </a:solidFill>
              </a:rPr>
              <a:t>(</a:t>
            </a:r>
            <a:r>
              <a:rPr lang="en-US" sz="1800" dirty="0">
                <a:solidFill>
                  <a:schemeClr val="tx1">
                    <a:lumMod val="50000"/>
                    <a:lumOff val="50000"/>
                  </a:schemeClr>
                </a:solidFill>
              </a:rPr>
              <a:t>Chatel-Goldman, Congedo, Jutten, &amp; Schwartz, </a:t>
            </a:r>
            <a:r>
              <a:rPr lang="en-US" sz="1800" dirty="0" smtClean="0">
                <a:solidFill>
                  <a:schemeClr val="tx1">
                    <a:lumMod val="50000"/>
                    <a:lumOff val="50000"/>
                  </a:schemeClr>
                </a:solidFill>
              </a:rPr>
              <a:t>2014; Levenson </a:t>
            </a:r>
            <a:r>
              <a:rPr lang="en-US" sz="1800" dirty="0">
                <a:solidFill>
                  <a:schemeClr val="tx1">
                    <a:lumMod val="50000"/>
                    <a:lumOff val="50000"/>
                  </a:schemeClr>
                </a:solidFill>
              </a:rPr>
              <a:t>&amp; Gottman, </a:t>
            </a:r>
            <a:r>
              <a:rPr lang="en-US" sz="1800" dirty="0" smtClean="0">
                <a:solidFill>
                  <a:schemeClr val="tx1">
                    <a:lumMod val="50000"/>
                    <a:lumOff val="50000"/>
                  </a:schemeClr>
                </a:solidFill>
              </a:rPr>
              <a:t>1983; </a:t>
            </a:r>
            <a:r>
              <a:rPr lang="en-US" sz="1800" dirty="0">
                <a:solidFill>
                  <a:schemeClr val="tx1">
                    <a:lumMod val="50000"/>
                    <a:lumOff val="50000"/>
                  </a:schemeClr>
                </a:solidFill>
              </a:rPr>
              <a:t>Reed, Barnard, &amp; Butler, 2015</a:t>
            </a:r>
            <a:r>
              <a:rPr lang="en-US" sz="1800" dirty="0" smtClean="0">
                <a:solidFill>
                  <a:schemeClr val="tx1">
                    <a:lumMod val="50000"/>
                    <a:lumOff val="50000"/>
                  </a:schemeClr>
                </a:solidFill>
              </a:rPr>
              <a:t>)</a:t>
            </a:r>
          </a:p>
          <a:p>
            <a:r>
              <a:rPr lang="en-US" dirty="0" smtClean="0"/>
              <a:t>Children and parents </a:t>
            </a:r>
            <a:r>
              <a:rPr lang="en-US" sz="1800" dirty="0" smtClean="0">
                <a:solidFill>
                  <a:schemeClr val="tx1">
                    <a:lumMod val="50000"/>
                    <a:lumOff val="50000"/>
                  </a:schemeClr>
                </a:solidFill>
              </a:rPr>
              <a:t>(</a:t>
            </a:r>
            <a:r>
              <a:rPr lang="en-US" sz="1800" dirty="0">
                <a:solidFill>
                  <a:schemeClr val="tx1">
                    <a:lumMod val="50000"/>
                    <a:lumOff val="50000"/>
                  </a:schemeClr>
                </a:solidFill>
              </a:rPr>
              <a:t>Bernard, Kashy, Levendosky, Bogat, &amp; Lonstein, </a:t>
            </a:r>
            <a:r>
              <a:rPr lang="en-US" sz="1800" dirty="0" smtClean="0">
                <a:solidFill>
                  <a:schemeClr val="tx1">
                    <a:lumMod val="50000"/>
                    <a:lumOff val="50000"/>
                  </a:schemeClr>
                </a:solidFill>
              </a:rPr>
              <a:t>2017; Hill-Soderlund et al., 2008; Suveg, Shaffer, &amp; Davis, 2016)</a:t>
            </a:r>
          </a:p>
          <a:p>
            <a:r>
              <a:rPr lang="en-US" dirty="0" smtClean="0"/>
              <a:t>Teammates</a:t>
            </a:r>
            <a:r>
              <a:rPr lang="en-US" sz="2000" dirty="0" smtClean="0"/>
              <a:t> </a:t>
            </a:r>
            <a:r>
              <a:rPr lang="en-US" sz="1800" dirty="0" smtClean="0">
                <a:solidFill>
                  <a:schemeClr val="tx1">
                    <a:lumMod val="50000"/>
                    <a:lumOff val="50000"/>
                  </a:schemeClr>
                </a:solidFill>
              </a:rPr>
              <a:t>(</a:t>
            </a:r>
            <a:r>
              <a:rPr lang="en-US" sz="1800" dirty="0">
                <a:solidFill>
                  <a:schemeClr val="tx1">
                    <a:lumMod val="50000"/>
                    <a:lumOff val="50000"/>
                  </a:schemeClr>
                </a:solidFill>
              </a:rPr>
              <a:t>Järvelä, Kivikangas, Kätsyri, &amp; Ravaja, </a:t>
            </a:r>
            <a:r>
              <a:rPr lang="en-US" sz="1800" dirty="0" smtClean="0">
                <a:solidFill>
                  <a:schemeClr val="tx1">
                    <a:lumMod val="50000"/>
                    <a:lumOff val="50000"/>
                  </a:schemeClr>
                </a:solidFill>
              </a:rPr>
              <a:t>2013; </a:t>
            </a:r>
            <a:r>
              <a:rPr lang="en-US" sz="1800" dirty="0">
                <a:solidFill>
                  <a:schemeClr val="tx1">
                    <a:lumMod val="50000"/>
                    <a:lumOff val="50000"/>
                  </a:schemeClr>
                </a:solidFill>
              </a:rPr>
              <a:t>Mitkidis, McGraw, Roepstorff, &amp; Wallot, 2015</a:t>
            </a:r>
            <a:r>
              <a:rPr lang="en-US" sz="1800" dirty="0" smtClean="0">
                <a:solidFill>
                  <a:schemeClr val="tx1">
                    <a:lumMod val="50000"/>
                    <a:lumOff val="50000"/>
                  </a:schemeClr>
                </a:solidFill>
              </a:rPr>
              <a:t>)</a:t>
            </a:r>
            <a:endParaRPr lang="en-US" sz="1800" dirty="0">
              <a:solidFill>
                <a:schemeClr val="tx1">
                  <a:lumMod val="50000"/>
                  <a:lumOff val="50000"/>
                </a:schemeClr>
              </a:solidFill>
            </a:endParaRPr>
          </a:p>
        </p:txBody>
      </p:sp>
      <p:sp>
        <p:nvSpPr>
          <p:cNvPr id="5" name="TextBox 4"/>
          <p:cNvSpPr txBox="1"/>
          <p:nvPr/>
        </p:nvSpPr>
        <p:spPr>
          <a:xfrm>
            <a:off x="1295400" y="6381690"/>
            <a:ext cx="7772400" cy="400110"/>
          </a:xfrm>
          <a:prstGeom prst="rect">
            <a:avLst/>
          </a:prstGeom>
          <a:noFill/>
        </p:spPr>
        <p:txBody>
          <a:bodyPr wrap="square" rtlCol="0">
            <a:spAutoFit/>
          </a:bodyPr>
          <a:lstStyle/>
          <a:p>
            <a:pPr algn="r"/>
            <a:r>
              <a:rPr lang="en-US" sz="2000" dirty="0" smtClean="0">
                <a:solidFill>
                  <a:schemeClr val="tx1">
                    <a:lumMod val="50000"/>
                    <a:lumOff val="50000"/>
                  </a:schemeClr>
                </a:solidFill>
              </a:rPr>
              <a:t>Reviews: Timmons</a:t>
            </a:r>
            <a:r>
              <a:rPr lang="en-US" sz="2000" dirty="0">
                <a:solidFill>
                  <a:schemeClr val="tx1">
                    <a:lumMod val="50000"/>
                    <a:lumOff val="50000"/>
                  </a:schemeClr>
                </a:solidFill>
              </a:rPr>
              <a:t>, Margolin, &amp; Saxbe, 2015; Palumbo et al., 2016</a:t>
            </a:r>
          </a:p>
        </p:txBody>
      </p:sp>
    </p:spTree>
    <p:extLst>
      <p:ext uri="{BB962C8B-B14F-4D97-AF65-F5344CB8AC3E}">
        <p14:creationId xmlns:p14="http://schemas.microsoft.com/office/powerpoint/2010/main" val="2154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Linkage and Math Talk Time</a:t>
            </a:r>
            <a:endParaRPr lang="en-US" dirty="0"/>
          </a:p>
        </p:txBody>
      </p:sp>
      <p:sp>
        <p:nvSpPr>
          <p:cNvPr id="11" name="TextBox 10"/>
          <p:cNvSpPr txBox="1"/>
          <p:nvPr/>
        </p:nvSpPr>
        <p:spPr>
          <a:xfrm>
            <a:off x="1219200" y="5996067"/>
            <a:ext cx="7772400" cy="707886"/>
          </a:xfrm>
          <a:prstGeom prst="rect">
            <a:avLst/>
          </a:prstGeom>
          <a:noFill/>
        </p:spPr>
        <p:txBody>
          <a:bodyPr wrap="square" rtlCol="0">
            <a:spAutoFit/>
          </a:bodyPr>
          <a:lstStyle/>
          <a:p>
            <a:pPr algn="r"/>
            <a:r>
              <a:rPr lang="en-US" sz="2000" dirty="0" smtClean="0"/>
              <a:t>3-way interaction: </a:t>
            </a:r>
            <a:r>
              <a:rPr lang="en-US" sz="2000" i="1" dirty="0"/>
              <a:t>F</a:t>
            </a:r>
            <a:r>
              <a:rPr lang="en-US" sz="2000" dirty="0"/>
              <a:t>(2, 1830) = 3.13, </a:t>
            </a:r>
            <a:r>
              <a:rPr lang="en-US" sz="2000" i="1" dirty="0"/>
              <a:t>p </a:t>
            </a:r>
            <a:r>
              <a:rPr lang="en-US" sz="2000" dirty="0"/>
              <a:t>= .</a:t>
            </a:r>
            <a:r>
              <a:rPr lang="en-US" sz="2000" dirty="0" smtClean="0"/>
              <a:t>044</a:t>
            </a:r>
          </a:p>
          <a:p>
            <a:pPr algn="r"/>
            <a:r>
              <a:rPr lang="en-US" sz="2000" dirty="0" smtClean="0"/>
              <a:t>*</a:t>
            </a:r>
            <a:r>
              <a:rPr lang="en-US" sz="2000" i="1" dirty="0" smtClean="0"/>
              <a:t>p</a:t>
            </a:r>
            <a:r>
              <a:rPr lang="en-US" sz="2000" dirty="0" smtClean="0"/>
              <a:t> &lt; .05</a:t>
            </a:r>
            <a:endParaRPr lang="en-US" sz="2000" dirty="0"/>
          </a:p>
        </p:txBody>
      </p:sp>
      <p:sp>
        <p:nvSpPr>
          <p:cNvPr id="2" name="Rectangle 1"/>
          <p:cNvSpPr/>
          <p:nvPr/>
        </p:nvSpPr>
        <p:spPr>
          <a:xfrm>
            <a:off x="2743200" y="1752600"/>
            <a:ext cx="403860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p:cNvGraphicFramePr>
            <a:graphicFrameLocks/>
          </p:cNvGraphicFramePr>
          <p:nvPr>
            <p:extLst>
              <p:ext uri="{D42A27DB-BD31-4B8C-83A1-F6EECF244321}">
                <p14:modId xmlns:p14="http://schemas.microsoft.com/office/powerpoint/2010/main" val="2164158256"/>
              </p:ext>
            </p:extLst>
          </p:nvPr>
        </p:nvGraphicFramePr>
        <p:xfrm>
          <a:off x="609600" y="1039117"/>
          <a:ext cx="7978106" cy="505688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438400" y="1039116"/>
            <a:ext cx="6149306" cy="3532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Linkage and Math Talk Time</a:t>
            </a:r>
            <a:endParaRPr lang="en-US" dirty="0"/>
          </a:p>
        </p:txBody>
      </p:sp>
      <p:sp>
        <p:nvSpPr>
          <p:cNvPr id="11" name="TextBox 10"/>
          <p:cNvSpPr txBox="1"/>
          <p:nvPr/>
        </p:nvSpPr>
        <p:spPr>
          <a:xfrm>
            <a:off x="1219200" y="5996067"/>
            <a:ext cx="7772400" cy="707886"/>
          </a:xfrm>
          <a:prstGeom prst="rect">
            <a:avLst/>
          </a:prstGeom>
          <a:noFill/>
        </p:spPr>
        <p:txBody>
          <a:bodyPr wrap="square" rtlCol="0">
            <a:spAutoFit/>
          </a:bodyPr>
          <a:lstStyle/>
          <a:p>
            <a:pPr algn="r"/>
            <a:r>
              <a:rPr lang="en-US" sz="2000" dirty="0" smtClean="0"/>
              <a:t>3-way interaction: </a:t>
            </a:r>
            <a:r>
              <a:rPr lang="en-US" sz="2000" i="1" dirty="0"/>
              <a:t>F</a:t>
            </a:r>
            <a:r>
              <a:rPr lang="en-US" sz="2000" dirty="0"/>
              <a:t>(2, 1830) = 3.13, </a:t>
            </a:r>
            <a:r>
              <a:rPr lang="en-US" sz="2000" i="1" dirty="0"/>
              <a:t>p </a:t>
            </a:r>
            <a:r>
              <a:rPr lang="en-US" sz="2000" dirty="0"/>
              <a:t>= .</a:t>
            </a:r>
            <a:r>
              <a:rPr lang="en-US" sz="2000" dirty="0" smtClean="0"/>
              <a:t>044</a:t>
            </a:r>
          </a:p>
          <a:p>
            <a:pPr algn="r"/>
            <a:r>
              <a:rPr lang="en-US" sz="2000" dirty="0" smtClean="0"/>
              <a:t>*</a:t>
            </a:r>
            <a:r>
              <a:rPr lang="en-US" sz="2000" i="1" dirty="0" smtClean="0"/>
              <a:t>p</a:t>
            </a:r>
            <a:r>
              <a:rPr lang="en-US" sz="2000" dirty="0" smtClean="0"/>
              <a:t> &lt; .05</a:t>
            </a:r>
            <a:endParaRPr lang="en-US" sz="2000" dirty="0"/>
          </a:p>
        </p:txBody>
      </p:sp>
      <p:sp>
        <p:nvSpPr>
          <p:cNvPr id="2" name="Rectangle 1"/>
          <p:cNvSpPr/>
          <p:nvPr/>
        </p:nvSpPr>
        <p:spPr>
          <a:xfrm>
            <a:off x="2743200" y="1752600"/>
            <a:ext cx="403860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p:cNvGraphicFramePr>
            <a:graphicFrameLocks/>
          </p:cNvGraphicFramePr>
          <p:nvPr>
            <p:extLst>
              <p:ext uri="{D42A27DB-BD31-4B8C-83A1-F6EECF244321}">
                <p14:modId xmlns:p14="http://schemas.microsoft.com/office/powerpoint/2010/main" val="2283477109"/>
              </p:ext>
            </p:extLst>
          </p:nvPr>
        </p:nvGraphicFramePr>
        <p:xfrm>
          <a:off x="609600" y="1039117"/>
          <a:ext cx="7978106" cy="50568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5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Linkage and Math Talk Time</a:t>
            </a:r>
            <a:endParaRPr lang="en-US" dirty="0"/>
          </a:p>
        </p:txBody>
      </p:sp>
      <p:sp>
        <p:nvSpPr>
          <p:cNvPr id="11" name="TextBox 10"/>
          <p:cNvSpPr txBox="1"/>
          <p:nvPr/>
        </p:nvSpPr>
        <p:spPr>
          <a:xfrm>
            <a:off x="1219200" y="5996067"/>
            <a:ext cx="7772400" cy="707886"/>
          </a:xfrm>
          <a:prstGeom prst="rect">
            <a:avLst/>
          </a:prstGeom>
          <a:noFill/>
        </p:spPr>
        <p:txBody>
          <a:bodyPr wrap="square" rtlCol="0">
            <a:spAutoFit/>
          </a:bodyPr>
          <a:lstStyle/>
          <a:p>
            <a:pPr algn="r"/>
            <a:r>
              <a:rPr lang="en-US" sz="2000" dirty="0" smtClean="0"/>
              <a:t>3-way interaction: </a:t>
            </a:r>
            <a:r>
              <a:rPr lang="en-US" sz="2000" i="1" dirty="0"/>
              <a:t>F</a:t>
            </a:r>
            <a:r>
              <a:rPr lang="en-US" sz="2000" dirty="0"/>
              <a:t>(2, 1830) = 3.13, </a:t>
            </a:r>
            <a:r>
              <a:rPr lang="en-US" sz="2000" i="1" dirty="0"/>
              <a:t>p </a:t>
            </a:r>
            <a:r>
              <a:rPr lang="en-US" sz="2000" dirty="0"/>
              <a:t>= .</a:t>
            </a:r>
            <a:r>
              <a:rPr lang="en-US" sz="2000" dirty="0" smtClean="0"/>
              <a:t>044</a:t>
            </a:r>
          </a:p>
          <a:p>
            <a:pPr algn="r"/>
            <a:r>
              <a:rPr lang="en-US" sz="2000" dirty="0" smtClean="0"/>
              <a:t>*</a:t>
            </a:r>
            <a:r>
              <a:rPr lang="en-US" sz="2000" i="1" dirty="0" smtClean="0"/>
              <a:t>p</a:t>
            </a:r>
            <a:r>
              <a:rPr lang="en-US" sz="2000" dirty="0" smtClean="0"/>
              <a:t> &lt; .05</a:t>
            </a:r>
            <a:endParaRPr lang="en-US" sz="2000" dirty="0"/>
          </a:p>
        </p:txBody>
      </p:sp>
      <p:sp>
        <p:nvSpPr>
          <p:cNvPr id="2" name="Rectangle 1"/>
          <p:cNvSpPr/>
          <p:nvPr/>
        </p:nvSpPr>
        <p:spPr>
          <a:xfrm>
            <a:off x="2743200" y="1752600"/>
            <a:ext cx="403860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p:cNvGraphicFramePr>
            <a:graphicFrameLocks/>
          </p:cNvGraphicFramePr>
          <p:nvPr>
            <p:extLst>
              <p:ext uri="{D42A27DB-BD31-4B8C-83A1-F6EECF244321}">
                <p14:modId xmlns:p14="http://schemas.microsoft.com/office/powerpoint/2010/main" val="68445584"/>
              </p:ext>
            </p:extLst>
          </p:nvPr>
        </p:nvGraphicFramePr>
        <p:xfrm>
          <a:off x="609600" y="1039117"/>
          <a:ext cx="7978106" cy="50568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774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599" y="339937"/>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Linkage and Math Talk Time</a:t>
            </a:r>
            <a:endParaRPr lang="en-US" dirty="0"/>
          </a:p>
        </p:txBody>
      </p:sp>
      <p:sp>
        <p:nvSpPr>
          <p:cNvPr id="11" name="TextBox 10"/>
          <p:cNvSpPr txBox="1"/>
          <p:nvPr/>
        </p:nvSpPr>
        <p:spPr>
          <a:xfrm>
            <a:off x="1219200" y="5996067"/>
            <a:ext cx="7772400" cy="707886"/>
          </a:xfrm>
          <a:prstGeom prst="rect">
            <a:avLst/>
          </a:prstGeom>
          <a:noFill/>
        </p:spPr>
        <p:txBody>
          <a:bodyPr wrap="square" rtlCol="0">
            <a:spAutoFit/>
          </a:bodyPr>
          <a:lstStyle/>
          <a:p>
            <a:pPr algn="r"/>
            <a:r>
              <a:rPr lang="en-US" sz="2000" dirty="0" smtClean="0"/>
              <a:t>3-way interaction: </a:t>
            </a:r>
            <a:r>
              <a:rPr lang="en-US" sz="2000" i="1" dirty="0"/>
              <a:t>F</a:t>
            </a:r>
            <a:r>
              <a:rPr lang="en-US" sz="2000" dirty="0"/>
              <a:t>(2, 1830) = 3.13, </a:t>
            </a:r>
            <a:r>
              <a:rPr lang="en-US" sz="2000" i="1" dirty="0"/>
              <a:t>p </a:t>
            </a:r>
            <a:r>
              <a:rPr lang="en-US" sz="2000" dirty="0"/>
              <a:t>= .</a:t>
            </a:r>
            <a:r>
              <a:rPr lang="en-US" sz="2000" dirty="0" smtClean="0"/>
              <a:t>044</a:t>
            </a:r>
          </a:p>
          <a:p>
            <a:pPr algn="r"/>
            <a:r>
              <a:rPr lang="en-US" sz="2000" dirty="0" smtClean="0"/>
              <a:t>*</a:t>
            </a:r>
            <a:r>
              <a:rPr lang="en-US" sz="2000" i="1" dirty="0" smtClean="0"/>
              <a:t>p</a:t>
            </a:r>
            <a:r>
              <a:rPr lang="en-US" sz="2000" dirty="0" smtClean="0"/>
              <a:t> &lt; .05</a:t>
            </a:r>
            <a:endParaRPr lang="en-US" sz="2000" dirty="0"/>
          </a:p>
        </p:txBody>
      </p:sp>
      <p:sp>
        <p:nvSpPr>
          <p:cNvPr id="2" name="Rectangle 1"/>
          <p:cNvSpPr/>
          <p:nvPr/>
        </p:nvSpPr>
        <p:spPr>
          <a:xfrm>
            <a:off x="2743200" y="1752600"/>
            <a:ext cx="403860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p:cNvGraphicFramePr>
            <a:graphicFrameLocks/>
          </p:cNvGraphicFramePr>
          <p:nvPr>
            <p:extLst>
              <p:ext uri="{D42A27DB-BD31-4B8C-83A1-F6EECF244321}">
                <p14:modId xmlns:p14="http://schemas.microsoft.com/office/powerpoint/2010/main" val="1430858155"/>
              </p:ext>
            </p:extLst>
          </p:nvPr>
        </p:nvGraphicFramePr>
        <p:xfrm>
          <a:off x="609600" y="1039117"/>
          <a:ext cx="7978106" cy="50568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43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else can you use?</a:t>
            </a:r>
            <a:endParaRPr lang="en-US" dirty="0"/>
          </a:p>
        </p:txBody>
      </p:sp>
      <p:sp>
        <p:nvSpPr>
          <p:cNvPr id="3" name="Content Placeholder 2"/>
          <p:cNvSpPr>
            <a:spLocks noGrp="1"/>
          </p:cNvSpPr>
          <p:nvPr>
            <p:ph idx="1"/>
          </p:nvPr>
        </p:nvSpPr>
        <p:spPr>
          <a:xfrm>
            <a:off x="457200" y="1752600"/>
            <a:ext cx="8229600" cy="4525963"/>
          </a:xfrm>
        </p:spPr>
        <p:txBody>
          <a:bodyPr/>
          <a:lstStyle/>
          <a:p>
            <a:r>
              <a:rPr lang="en-US" dirty="0" smtClean="0"/>
              <a:t>Performance on a joint task</a:t>
            </a:r>
          </a:p>
          <a:p>
            <a:r>
              <a:rPr lang="en-US" dirty="0" smtClean="0"/>
              <a:t>Context: experimental manipulation, task</a:t>
            </a:r>
          </a:p>
          <a:p>
            <a:r>
              <a:rPr lang="en-US" dirty="0" smtClean="0"/>
              <a:t>Participant population</a:t>
            </a:r>
          </a:p>
          <a:p>
            <a:r>
              <a:rPr lang="en-US" dirty="0" smtClean="0"/>
              <a:t>Subjective experiences</a:t>
            </a:r>
          </a:p>
          <a:p>
            <a:endParaRPr lang="en-US" dirty="0"/>
          </a:p>
        </p:txBody>
      </p:sp>
    </p:spTree>
    <p:extLst>
      <p:ext uri="{BB962C8B-B14F-4D97-AF65-F5344CB8AC3E}">
        <p14:creationId xmlns:p14="http://schemas.microsoft.com/office/powerpoint/2010/main" val="33445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234936" y="762884"/>
            <a:ext cx="6705601" cy="761116"/>
          </a:xfrm>
          <a:prstGeom prst="rect">
            <a:avLst/>
          </a:prstGeom>
          <a:ln>
            <a:solidFill>
              <a:schemeClr val="tx1"/>
            </a:solidFill>
          </a:ln>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800" dirty="0" smtClean="0">
                <a:solidFill>
                  <a:sysClr val="windowText" lastClr="000000"/>
                </a:solidFill>
              </a:rPr>
              <a:t>More info: osf.io/6qvtu/</a:t>
            </a:r>
          </a:p>
        </p:txBody>
      </p:sp>
      <p:sp>
        <p:nvSpPr>
          <p:cNvPr id="5" name="Content Placeholder 2"/>
          <p:cNvSpPr>
            <a:spLocks noGrp="1"/>
          </p:cNvSpPr>
          <p:nvPr>
            <p:ph idx="1"/>
          </p:nvPr>
        </p:nvSpPr>
        <p:spPr>
          <a:xfrm>
            <a:off x="457200" y="2057400"/>
            <a:ext cx="8229600" cy="4525963"/>
          </a:xfrm>
        </p:spPr>
        <p:txBody>
          <a:bodyPr/>
          <a:lstStyle/>
          <a:p>
            <a:r>
              <a:rPr lang="en-US" dirty="0" smtClean="0"/>
              <a:t>Interval length for behaviors and physiology</a:t>
            </a:r>
          </a:p>
          <a:p>
            <a:r>
              <a:rPr lang="en-US" dirty="0" smtClean="0"/>
              <a:t>Video coding process and ensuring reliability</a:t>
            </a:r>
            <a:endParaRPr lang="en-US" dirty="0"/>
          </a:p>
          <a:p>
            <a:r>
              <a:rPr lang="en-US" dirty="0" smtClean="0"/>
              <a:t>Equations for physiological linkage model and model with moderation by behavior</a:t>
            </a:r>
          </a:p>
          <a:p>
            <a:r>
              <a:rPr lang="en-US" dirty="0" smtClean="0"/>
              <a:t>Description of all fixed and random effects in physiological linkage model</a:t>
            </a:r>
          </a:p>
          <a:p>
            <a:r>
              <a:rPr lang="en-US" dirty="0" smtClean="0"/>
              <a:t>Annotated syntax with data</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2448952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prah and michelle short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33400" y="2057400"/>
            <a:ext cx="8153400" cy="4140956"/>
          </a:xfrm>
          <a:prstGeom prst="rect">
            <a:avLst/>
          </a:prstGeom>
        </p:spPr>
      </p:pic>
      <p:pic>
        <p:nvPicPr>
          <p:cNvPr id="5" name="kate1.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105400" y="376238"/>
            <a:ext cx="3298157" cy="1295400"/>
          </a:xfrm>
          <a:prstGeom prst="rect">
            <a:avLst/>
          </a:prstGeom>
        </p:spPr>
      </p:pic>
      <p:pic>
        <p:nvPicPr>
          <p:cNvPr id="6" name="dory.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09600" y="376238"/>
            <a:ext cx="3911935" cy="1295399"/>
          </a:xfrm>
          <a:prstGeom prst="rect">
            <a:avLst/>
          </a:prstGeom>
        </p:spPr>
      </p:pic>
    </p:spTree>
    <p:extLst>
      <p:ext uri="{BB962C8B-B14F-4D97-AF65-F5344CB8AC3E}">
        <p14:creationId xmlns:p14="http://schemas.microsoft.com/office/powerpoint/2010/main" val="81738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358" fill="hold"/>
                                        <p:tgtEl>
                                          <p:spTgt spid="3"/>
                                        </p:tgtEl>
                                      </p:cBhvr>
                                    </p:cmd>
                                  </p:childTnLst>
                                </p:cTn>
                              </p:par>
                              <p:par>
                                <p:cTn id="7" presetID="2" presetClass="mediacall" presetSubtype="0" fill="hold" nodeType="withEffect">
                                  <p:stCondLst>
                                    <p:cond delay="0"/>
                                  </p:stCondLst>
                                  <p:childTnLst>
                                    <p:cmd type="call" cmd="togglePause">
                                      <p:cBhvr>
                                        <p:cTn id="8" dur="1" fill="hold"/>
                                        <p:tgtEl>
                                          <p:spTgt spid="5"/>
                                        </p:tgtEl>
                                      </p:cBhvr>
                                    </p:cmd>
                                  </p:childTnLst>
                                </p:cTn>
                              </p:par>
                              <p:par>
                                <p:cTn id="9" presetID="2" presetClass="mediacall" presetSubtype="0" fill="hold" nodeType="withEffect">
                                  <p:stCondLst>
                                    <p:cond delay="0"/>
                                  </p:stCondLst>
                                  <p:childTnLst>
                                    <p:cmd type="call" cmd="togglePause">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82947" y="296779"/>
            <a:ext cx="7978107" cy="69917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Thank you!</a:t>
            </a:r>
            <a:endParaRPr lang="en-US" dirty="0"/>
          </a:p>
        </p:txBody>
      </p:sp>
      <p:pic>
        <p:nvPicPr>
          <p:cNvPr id="5" name="Picture 4" descr="Image result for wendy mend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833" y="1150309"/>
            <a:ext cx="1523968" cy="15239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40873" y="2775601"/>
            <a:ext cx="2881888" cy="415498"/>
          </a:xfrm>
          <a:prstGeom prst="rect">
            <a:avLst/>
          </a:prstGeom>
          <a:noFill/>
        </p:spPr>
        <p:txBody>
          <a:bodyPr wrap="square" rtlCol="0">
            <a:spAutoFit/>
          </a:bodyPr>
          <a:lstStyle/>
          <a:p>
            <a:pPr algn="ctr"/>
            <a:r>
              <a:rPr lang="en-US" sz="2100" dirty="0"/>
              <a:t>Wendy Berry Mendes</a:t>
            </a:r>
          </a:p>
        </p:txBody>
      </p:sp>
      <p:pic>
        <p:nvPicPr>
          <p:cNvPr id="1028" name="Picture 4" descr="West Lab - NYU -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728" y="1145532"/>
            <a:ext cx="1528745" cy="15287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66800" y="2770824"/>
            <a:ext cx="1752600" cy="415498"/>
          </a:xfrm>
          <a:prstGeom prst="rect">
            <a:avLst/>
          </a:prstGeom>
          <a:noFill/>
        </p:spPr>
        <p:txBody>
          <a:bodyPr wrap="square" rtlCol="0">
            <a:spAutoFit/>
          </a:bodyPr>
          <a:lstStyle/>
          <a:p>
            <a:pPr algn="ctr"/>
            <a:r>
              <a:rPr lang="en-US" sz="2100" dirty="0" smtClean="0"/>
              <a:t>Tessa West</a:t>
            </a:r>
            <a:endParaRPr lang="en-US" sz="21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691921"/>
            <a:ext cx="1894509" cy="12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8478" y="4648200"/>
            <a:ext cx="1480986" cy="148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4442" y="4679014"/>
            <a:ext cx="1419359" cy="1419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Image result for chad forbes"/>
          <p:cNvPicPr>
            <a:picLocks noChangeAspect="1" noChangeArrowheads="1"/>
          </p:cNvPicPr>
          <p:nvPr/>
        </p:nvPicPr>
        <p:blipFill rotWithShape="1">
          <a:blip r:embed="rId8">
            <a:extLst>
              <a:ext uri="{28A0092B-C50C-407E-A947-70E740481C1C}">
                <a14:useLocalDpi xmlns:a14="http://schemas.microsoft.com/office/drawing/2010/main" val="0"/>
              </a:ext>
            </a:extLst>
          </a:blip>
          <a:srcRect b="16578"/>
          <a:stretch/>
        </p:blipFill>
        <p:spPr bwMode="auto">
          <a:xfrm>
            <a:off x="6696205" y="1143000"/>
            <a:ext cx="1376679" cy="153127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943600" y="2770174"/>
            <a:ext cx="2881888" cy="415498"/>
          </a:xfrm>
          <a:prstGeom prst="rect">
            <a:avLst/>
          </a:prstGeom>
          <a:noFill/>
        </p:spPr>
        <p:txBody>
          <a:bodyPr wrap="square" rtlCol="0">
            <a:spAutoFit/>
          </a:bodyPr>
          <a:lstStyle/>
          <a:p>
            <a:pPr algn="ctr"/>
            <a:r>
              <a:rPr lang="en-US" sz="2100" dirty="0" smtClean="0"/>
              <a:t>Chad Forbes</a:t>
            </a:r>
            <a:endParaRPr lang="en-US" sz="2100" dirty="0"/>
          </a:p>
        </p:txBody>
      </p:sp>
      <p:sp>
        <p:nvSpPr>
          <p:cNvPr id="13" name="Content Placeholder 2"/>
          <p:cNvSpPr txBox="1">
            <a:spLocks/>
          </p:cNvSpPr>
          <p:nvPr/>
        </p:nvSpPr>
        <p:spPr>
          <a:xfrm>
            <a:off x="1234936" y="3429000"/>
            <a:ext cx="6705601" cy="761116"/>
          </a:xfrm>
          <a:prstGeom prst="rect">
            <a:avLst/>
          </a:prstGeom>
          <a:ln>
            <a:solidFill>
              <a:schemeClr val="tx1"/>
            </a:solidFill>
          </a:ln>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800" dirty="0" smtClean="0">
                <a:solidFill>
                  <a:sysClr val="windowText" lastClr="000000"/>
                </a:solidFill>
              </a:rPr>
              <a:t>More info: osf.io/6qvtu/</a:t>
            </a:r>
          </a:p>
        </p:txBody>
      </p:sp>
    </p:spTree>
    <p:extLst>
      <p:ext uri="{BB962C8B-B14F-4D97-AF65-F5344CB8AC3E}">
        <p14:creationId xmlns:p14="http://schemas.microsoft.com/office/powerpoint/2010/main" val="2634158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ate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60043" y="376238"/>
            <a:ext cx="3298157" cy="1295400"/>
          </a:xfrm>
          <a:prstGeom prst="rect">
            <a:avLst/>
          </a:prstGeom>
        </p:spPr>
      </p:pic>
      <p:pic>
        <p:nvPicPr>
          <p:cNvPr id="8" name="dory.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9600" y="376238"/>
            <a:ext cx="3911935" cy="1295399"/>
          </a:xfrm>
          <a:prstGeom prst="rect">
            <a:avLst/>
          </a:prstGeom>
        </p:spPr>
      </p:pic>
      <p:sp>
        <p:nvSpPr>
          <p:cNvPr id="4" name="Title 1"/>
          <p:cNvSpPr>
            <a:spLocks noGrp="1"/>
          </p:cNvSpPr>
          <p:nvPr>
            <p:ph type="title"/>
          </p:nvPr>
        </p:nvSpPr>
        <p:spPr>
          <a:xfrm>
            <a:off x="609600" y="1828800"/>
            <a:ext cx="7978107" cy="699179"/>
          </a:xfrm>
        </p:spPr>
        <p:txBody>
          <a:bodyPr>
            <a:normAutofit fontScale="90000"/>
          </a:bodyPr>
          <a:lstStyle/>
          <a:p>
            <a:r>
              <a:rPr lang="en-US" dirty="0" smtClean="0"/>
              <a:t>Physiological </a:t>
            </a:r>
            <a:r>
              <a:rPr lang="en-US" dirty="0" smtClean="0"/>
              <a:t>Linkage</a:t>
            </a:r>
            <a:endParaRPr lang="en-US" dirty="0"/>
          </a:p>
        </p:txBody>
      </p:sp>
    </p:spTree>
    <p:extLst>
      <p:ext uri="{BB962C8B-B14F-4D97-AF65-F5344CB8AC3E}">
        <p14:creationId xmlns:p14="http://schemas.microsoft.com/office/powerpoint/2010/main" val="24854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7"/>
                                        </p:tgtEl>
                                      </p:cBhvr>
                                    </p:cmd>
                                  </p:childTnLst>
                                </p:cTn>
                              </p:par>
                              <p:par>
                                <p:cTn id="7" presetID="2" presetClass="mediacall" presetSubtype="0" fill="hold" nodeType="withEffect">
                                  <p:stCondLst>
                                    <p:cond delay="0"/>
                                  </p:stCondLst>
                                  <p:childTnLst>
                                    <p:cmd type="call" cmd="togglePause">
                                      <p:cBhvr>
                                        <p:cTn id="8" dur="1" fill="hold"/>
                                        <p:tgtEl>
                                          <p:spTgt spid="8"/>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video>
              <p:cMediaNode vol="80000">
                <p:cTn id="14" fill="hold" display="0">
                  <p:stCondLst>
                    <p:cond delay="indefinite"/>
                  </p:stCondLst>
                </p:cTn>
                <p:tgtEl>
                  <p:spTgt spid="8"/>
                </p:tgtEl>
              </p:cMediaNode>
            </p:vide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07" y="3980678"/>
            <a:ext cx="8629650" cy="14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71" y="1182304"/>
            <a:ext cx="8617618" cy="146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85438" y="1144717"/>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162836" y="1143000"/>
            <a:ext cx="2846782" cy="1505802"/>
          </a:xfrm>
          <a:prstGeom prst="rect">
            <a:avLst/>
          </a:prstGeom>
          <a:noFill/>
          <a:ln w="76200">
            <a:solidFill>
              <a:srgbClr val="2E43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 name="Straight Arrow Connector 7"/>
          <p:cNvCxnSpPr>
            <a:stCxn id="5" idx="2"/>
            <a:endCxn id="12" idx="0"/>
          </p:cNvCxnSpPr>
          <p:nvPr/>
        </p:nvCxnSpPr>
        <p:spPr>
          <a:xfrm>
            <a:off x="1704819" y="2648802"/>
            <a:ext cx="2914962" cy="1252253"/>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2"/>
            <a:endCxn id="13" idx="0"/>
          </p:cNvCxnSpPr>
          <p:nvPr/>
        </p:nvCxnSpPr>
        <p:spPr>
          <a:xfrm>
            <a:off x="4586227" y="2648802"/>
            <a:ext cx="2914962" cy="1250536"/>
          </a:xfrm>
          <a:prstGeom prst="straightConnector1">
            <a:avLst/>
          </a:prstGeom>
          <a:ln w="38100">
            <a:solidFill>
              <a:srgbClr val="2E438B"/>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200400" y="3901055"/>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6077798" y="3899338"/>
            <a:ext cx="2846782" cy="1505802"/>
          </a:xfrm>
          <a:prstGeom prst="rect">
            <a:avLst/>
          </a:prstGeom>
          <a:noFill/>
          <a:ln w="76200">
            <a:solidFill>
              <a:srgbClr val="2E43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980919" y="2867730"/>
            <a:ext cx="1447800" cy="523220"/>
          </a:xfrm>
          <a:prstGeom prst="rect">
            <a:avLst/>
          </a:prstGeom>
          <a:noFill/>
        </p:spPr>
        <p:txBody>
          <a:bodyPr wrap="square" rtlCol="0">
            <a:spAutoFit/>
          </a:bodyPr>
          <a:lstStyle/>
          <a:p>
            <a:pPr algn="ctr"/>
            <a:r>
              <a:rPr lang="en-US" sz="2800" dirty="0" smtClean="0"/>
              <a:t>HR = 65</a:t>
            </a:r>
            <a:endParaRPr lang="en-US" sz="2800" dirty="0"/>
          </a:p>
        </p:txBody>
      </p:sp>
      <p:sp>
        <p:nvSpPr>
          <p:cNvPr id="20" name="TextBox 19"/>
          <p:cNvSpPr txBox="1"/>
          <p:nvPr/>
        </p:nvSpPr>
        <p:spPr>
          <a:xfrm>
            <a:off x="3895881" y="2867730"/>
            <a:ext cx="1447800" cy="523220"/>
          </a:xfrm>
          <a:prstGeom prst="rect">
            <a:avLst/>
          </a:prstGeom>
          <a:noFill/>
        </p:spPr>
        <p:txBody>
          <a:bodyPr wrap="square" rtlCol="0">
            <a:spAutoFit/>
          </a:bodyPr>
          <a:lstStyle/>
          <a:p>
            <a:pPr algn="ctr"/>
            <a:r>
              <a:rPr lang="en-US" sz="2800" dirty="0" smtClean="0"/>
              <a:t>HR = 68</a:t>
            </a:r>
            <a:endParaRPr lang="en-US" sz="2800" dirty="0"/>
          </a:p>
        </p:txBody>
      </p:sp>
      <p:sp>
        <p:nvSpPr>
          <p:cNvPr id="21" name="TextBox 20"/>
          <p:cNvSpPr txBox="1"/>
          <p:nvPr/>
        </p:nvSpPr>
        <p:spPr>
          <a:xfrm>
            <a:off x="3895881" y="5630755"/>
            <a:ext cx="1447800" cy="523220"/>
          </a:xfrm>
          <a:prstGeom prst="rect">
            <a:avLst/>
          </a:prstGeom>
          <a:noFill/>
        </p:spPr>
        <p:txBody>
          <a:bodyPr wrap="square" rtlCol="0">
            <a:spAutoFit/>
          </a:bodyPr>
          <a:lstStyle/>
          <a:p>
            <a:pPr algn="ctr"/>
            <a:r>
              <a:rPr lang="en-US" sz="2800" dirty="0" smtClean="0"/>
              <a:t>HR = 72</a:t>
            </a:r>
            <a:endParaRPr lang="en-US" sz="2800" dirty="0"/>
          </a:p>
        </p:txBody>
      </p:sp>
      <p:sp>
        <p:nvSpPr>
          <p:cNvPr id="22" name="TextBox 21"/>
          <p:cNvSpPr txBox="1"/>
          <p:nvPr/>
        </p:nvSpPr>
        <p:spPr>
          <a:xfrm>
            <a:off x="6777289" y="5633383"/>
            <a:ext cx="1447800" cy="523220"/>
          </a:xfrm>
          <a:prstGeom prst="rect">
            <a:avLst/>
          </a:prstGeom>
          <a:noFill/>
        </p:spPr>
        <p:txBody>
          <a:bodyPr wrap="square" rtlCol="0">
            <a:spAutoFit/>
          </a:bodyPr>
          <a:lstStyle/>
          <a:p>
            <a:pPr algn="ctr"/>
            <a:r>
              <a:rPr lang="en-US" sz="2800" dirty="0" smtClean="0"/>
              <a:t>HR = 77</a:t>
            </a:r>
            <a:endParaRPr lang="en-US" sz="2800" dirty="0"/>
          </a:p>
        </p:txBody>
      </p:sp>
    </p:spTree>
    <p:extLst>
      <p:ext uri="{BB962C8B-B14F-4D97-AF65-F5344CB8AC3E}">
        <p14:creationId xmlns:p14="http://schemas.microsoft.com/office/powerpoint/2010/main" val="955987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07" y="3980678"/>
            <a:ext cx="8629650" cy="14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71" y="1182304"/>
            <a:ext cx="8617618" cy="146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85438" y="1144717"/>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162836" y="1143000"/>
            <a:ext cx="2846782" cy="1505802"/>
          </a:xfrm>
          <a:prstGeom prst="rect">
            <a:avLst/>
          </a:prstGeom>
          <a:noFill/>
          <a:ln w="76200">
            <a:solidFill>
              <a:srgbClr val="2E43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 name="Straight Arrow Connector 7"/>
          <p:cNvCxnSpPr>
            <a:stCxn id="5" idx="2"/>
            <a:endCxn id="12" idx="0"/>
          </p:cNvCxnSpPr>
          <p:nvPr/>
        </p:nvCxnSpPr>
        <p:spPr>
          <a:xfrm>
            <a:off x="1704819" y="2648802"/>
            <a:ext cx="2914962" cy="1252253"/>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2"/>
            <a:endCxn id="13" idx="0"/>
          </p:cNvCxnSpPr>
          <p:nvPr/>
        </p:nvCxnSpPr>
        <p:spPr>
          <a:xfrm>
            <a:off x="4586227" y="2648802"/>
            <a:ext cx="2914962" cy="1250536"/>
          </a:xfrm>
          <a:prstGeom prst="straightConnector1">
            <a:avLst/>
          </a:prstGeom>
          <a:ln w="38100">
            <a:solidFill>
              <a:srgbClr val="2E438B"/>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200400" y="3901055"/>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6077798" y="3899338"/>
            <a:ext cx="2846782" cy="1505802"/>
          </a:xfrm>
          <a:prstGeom prst="rect">
            <a:avLst/>
          </a:prstGeom>
          <a:noFill/>
          <a:ln w="76200">
            <a:solidFill>
              <a:srgbClr val="2E43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980919" y="2867730"/>
            <a:ext cx="1447800" cy="523220"/>
          </a:xfrm>
          <a:prstGeom prst="rect">
            <a:avLst/>
          </a:prstGeom>
          <a:noFill/>
        </p:spPr>
        <p:txBody>
          <a:bodyPr wrap="square" rtlCol="0">
            <a:spAutoFit/>
          </a:bodyPr>
          <a:lstStyle/>
          <a:p>
            <a:pPr algn="ctr"/>
            <a:r>
              <a:rPr lang="en-US" sz="2800" dirty="0" smtClean="0"/>
              <a:t>HR = 65</a:t>
            </a:r>
            <a:endParaRPr lang="en-US" sz="2800" dirty="0"/>
          </a:p>
        </p:txBody>
      </p:sp>
      <p:sp>
        <p:nvSpPr>
          <p:cNvPr id="20" name="TextBox 19"/>
          <p:cNvSpPr txBox="1"/>
          <p:nvPr/>
        </p:nvSpPr>
        <p:spPr>
          <a:xfrm>
            <a:off x="3895881" y="2867730"/>
            <a:ext cx="1447800" cy="523220"/>
          </a:xfrm>
          <a:prstGeom prst="rect">
            <a:avLst/>
          </a:prstGeom>
          <a:noFill/>
        </p:spPr>
        <p:txBody>
          <a:bodyPr wrap="square" rtlCol="0">
            <a:spAutoFit/>
          </a:bodyPr>
          <a:lstStyle/>
          <a:p>
            <a:pPr algn="ctr"/>
            <a:r>
              <a:rPr lang="en-US" sz="2800" dirty="0" smtClean="0"/>
              <a:t>HR = 68</a:t>
            </a:r>
            <a:endParaRPr lang="en-US" sz="2800" dirty="0"/>
          </a:p>
        </p:txBody>
      </p:sp>
      <p:sp>
        <p:nvSpPr>
          <p:cNvPr id="21" name="TextBox 20"/>
          <p:cNvSpPr txBox="1"/>
          <p:nvPr/>
        </p:nvSpPr>
        <p:spPr>
          <a:xfrm>
            <a:off x="3895881" y="5630755"/>
            <a:ext cx="1447800" cy="523220"/>
          </a:xfrm>
          <a:prstGeom prst="rect">
            <a:avLst/>
          </a:prstGeom>
          <a:noFill/>
        </p:spPr>
        <p:txBody>
          <a:bodyPr wrap="square" rtlCol="0">
            <a:spAutoFit/>
          </a:bodyPr>
          <a:lstStyle/>
          <a:p>
            <a:pPr algn="ctr"/>
            <a:r>
              <a:rPr lang="en-US" sz="2800" dirty="0" smtClean="0"/>
              <a:t>HR = 72</a:t>
            </a:r>
            <a:endParaRPr lang="en-US" sz="2800" dirty="0"/>
          </a:p>
        </p:txBody>
      </p:sp>
      <p:sp>
        <p:nvSpPr>
          <p:cNvPr id="22" name="TextBox 21"/>
          <p:cNvSpPr txBox="1"/>
          <p:nvPr/>
        </p:nvSpPr>
        <p:spPr>
          <a:xfrm>
            <a:off x="6777289" y="5633383"/>
            <a:ext cx="1447800" cy="523220"/>
          </a:xfrm>
          <a:prstGeom prst="rect">
            <a:avLst/>
          </a:prstGeom>
          <a:noFill/>
        </p:spPr>
        <p:txBody>
          <a:bodyPr wrap="square" rtlCol="0">
            <a:spAutoFit/>
          </a:bodyPr>
          <a:lstStyle/>
          <a:p>
            <a:pPr algn="ctr"/>
            <a:r>
              <a:rPr lang="en-US" sz="2800" dirty="0" smtClean="0"/>
              <a:t>HR = 77</a:t>
            </a:r>
            <a:endParaRPr lang="en-US" sz="2800" dirty="0"/>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09" r="8729"/>
          <a:stretch/>
        </p:blipFill>
        <p:spPr bwMode="auto">
          <a:xfrm>
            <a:off x="2037737" y="457200"/>
            <a:ext cx="2172926" cy="19517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8249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07" y="3980678"/>
            <a:ext cx="8629650" cy="14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71" y="1182304"/>
            <a:ext cx="8617618" cy="146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85438" y="1144717"/>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162836" y="1143000"/>
            <a:ext cx="2846782" cy="1505802"/>
          </a:xfrm>
          <a:prstGeom prst="rect">
            <a:avLst/>
          </a:prstGeom>
          <a:noFill/>
          <a:ln w="76200">
            <a:solidFill>
              <a:srgbClr val="2E43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 name="Straight Arrow Connector 7"/>
          <p:cNvCxnSpPr>
            <a:stCxn id="5" idx="2"/>
            <a:endCxn id="12" idx="0"/>
          </p:cNvCxnSpPr>
          <p:nvPr/>
        </p:nvCxnSpPr>
        <p:spPr>
          <a:xfrm>
            <a:off x="1704819" y="2648802"/>
            <a:ext cx="2914962" cy="1252253"/>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2"/>
            <a:endCxn id="13" idx="0"/>
          </p:cNvCxnSpPr>
          <p:nvPr/>
        </p:nvCxnSpPr>
        <p:spPr>
          <a:xfrm>
            <a:off x="4586227" y="2648802"/>
            <a:ext cx="2914962" cy="1250536"/>
          </a:xfrm>
          <a:prstGeom prst="straightConnector1">
            <a:avLst/>
          </a:prstGeom>
          <a:ln w="38100">
            <a:solidFill>
              <a:srgbClr val="2E438B"/>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200400" y="3901055"/>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6077798" y="3899338"/>
            <a:ext cx="2846782" cy="1505802"/>
          </a:xfrm>
          <a:prstGeom prst="rect">
            <a:avLst/>
          </a:prstGeom>
          <a:noFill/>
          <a:ln w="76200">
            <a:solidFill>
              <a:srgbClr val="2E43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980919" y="2867730"/>
            <a:ext cx="1447800" cy="523220"/>
          </a:xfrm>
          <a:prstGeom prst="rect">
            <a:avLst/>
          </a:prstGeom>
          <a:noFill/>
        </p:spPr>
        <p:txBody>
          <a:bodyPr wrap="square" rtlCol="0">
            <a:spAutoFit/>
          </a:bodyPr>
          <a:lstStyle/>
          <a:p>
            <a:pPr algn="ctr"/>
            <a:r>
              <a:rPr lang="en-US" sz="2800" dirty="0" smtClean="0"/>
              <a:t>HR = 65</a:t>
            </a:r>
            <a:endParaRPr lang="en-US" sz="2800" dirty="0"/>
          </a:p>
        </p:txBody>
      </p:sp>
      <p:sp>
        <p:nvSpPr>
          <p:cNvPr id="20" name="TextBox 19"/>
          <p:cNvSpPr txBox="1"/>
          <p:nvPr/>
        </p:nvSpPr>
        <p:spPr>
          <a:xfrm>
            <a:off x="3895881" y="2867730"/>
            <a:ext cx="1447800" cy="523220"/>
          </a:xfrm>
          <a:prstGeom prst="rect">
            <a:avLst/>
          </a:prstGeom>
          <a:noFill/>
        </p:spPr>
        <p:txBody>
          <a:bodyPr wrap="square" rtlCol="0">
            <a:spAutoFit/>
          </a:bodyPr>
          <a:lstStyle/>
          <a:p>
            <a:pPr algn="ctr"/>
            <a:r>
              <a:rPr lang="en-US" sz="2800" dirty="0" smtClean="0"/>
              <a:t>HR = 68</a:t>
            </a:r>
            <a:endParaRPr lang="en-US" sz="2800" dirty="0"/>
          </a:p>
        </p:txBody>
      </p:sp>
      <p:sp>
        <p:nvSpPr>
          <p:cNvPr id="21" name="TextBox 20"/>
          <p:cNvSpPr txBox="1"/>
          <p:nvPr/>
        </p:nvSpPr>
        <p:spPr>
          <a:xfrm>
            <a:off x="3895881" y="5630755"/>
            <a:ext cx="1447800" cy="523220"/>
          </a:xfrm>
          <a:prstGeom prst="rect">
            <a:avLst/>
          </a:prstGeom>
          <a:noFill/>
        </p:spPr>
        <p:txBody>
          <a:bodyPr wrap="square" rtlCol="0">
            <a:spAutoFit/>
          </a:bodyPr>
          <a:lstStyle/>
          <a:p>
            <a:pPr algn="ctr"/>
            <a:r>
              <a:rPr lang="en-US" sz="2800" dirty="0" smtClean="0"/>
              <a:t>HR = 72</a:t>
            </a:r>
            <a:endParaRPr lang="en-US" sz="2800" dirty="0"/>
          </a:p>
        </p:txBody>
      </p:sp>
      <p:sp>
        <p:nvSpPr>
          <p:cNvPr id="22" name="TextBox 21"/>
          <p:cNvSpPr txBox="1"/>
          <p:nvPr/>
        </p:nvSpPr>
        <p:spPr>
          <a:xfrm>
            <a:off x="6777289" y="5633383"/>
            <a:ext cx="1447800" cy="523220"/>
          </a:xfrm>
          <a:prstGeom prst="rect">
            <a:avLst/>
          </a:prstGeom>
          <a:noFill/>
        </p:spPr>
        <p:txBody>
          <a:bodyPr wrap="square" rtlCol="0">
            <a:spAutoFit/>
          </a:bodyPr>
          <a:lstStyle/>
          <a:p>
            <a:pPr algn="ctr"/>
            <a:r>
              <a:rPr lang="en-US" sz="2800" dirty="0" smtClean="0"/>
              <a:t>HR = 77</a:t>
            </a:r>
            <a:endParaRPr lang="en-US" sz="2800" dirty="0"/>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9044" y="4216148"/>
            <a:ext cx="2157508" cy="23779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97349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07" y="3980678"/>
            <a:ext cx="8629650" cy="14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71" y="1182304"/>
            <a:ext cx="8617618" cy="146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85438" y="1144717"/>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162836" y="1143000"/>
            <a:ext cx="2846782" cy="1505802"/>
          </a:xfrm>
          <a:prstGeom prst="rect">
            <a:avLst/>
          </a:prstGeom>
          <a:noFill/>
          <a:ln w="76200">
            <a:solidFill>
              <a:srgbClr val="2E43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 name="Straight Arrow Connector 7"/>
          <p:cNvCxnSpPr>
            <a:stCxn id="5" idx="2"/>
            <a:endCxn id="12" idx="0"/>
          </p:cNvCxnSpPr>
          <p:nvPr/>
        </p:nvCxnSpPr>
        <p:spPr>
          <a:xfrm>
            <a:off x="1704819" y="2648802"/>
            <a:ext cx="2914962" cy="1252253"/>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2"/>
            <a:endCxn id="13" idx="0"/>
          </p:cNvCxnSpPr>
          <p:nvPr/>
        </p:nvCxnSpPr>
        <p:spPr>
          <a:xfrm>
            <a:off x="4586227" y="2648802"/>
            <a:ext cx="2914962" cy="1250536"/>
          </a:xfrm>
          <a:prstGeom prst="straightConnector1">
            <a:avLst/>
          </a:prstGeom>
          <a:ln w="38100">
            <a:solidFill>
              <a:srgbClr val="2E438B"/>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200400" y="3901055"/>
            <a:ext cx="2838762" cy="1504085"/>
          </a:xfrm>
          <a:prstGeom prst="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6077798" y="3899338"/>
            <a:ext cx="2846782" cy="1505802"/>
          </a:xfrm>
          <a:prstGeom prst="rect">
            <a:avLst/>
          </a:prstGeom>
          <a:noFill/>
          <a:ln w="76200">
            <a:solidFill>
              <a:srgbClr val="2E43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980919" y="2867730"/>
            <a:ext cx="1447800" cy="523220"/>
          </a:xfrm>
          <a:prstGeom prst="rect">
            <a:avLst/>
          </a:prstGeom>
          <a:noFill/>
        </p:spPr>
        <p:txBody>
          <a:bodyPr wrap="square" rtlCol="0">
            <a:spAutoFit/>
          </a:bodyPr>
          <a:lstStyle/>
          <a:p>
            <a:pPr algn="ctr"/>
            <a:r>
              <a:rPr lang="en-US" sz="2800" dirty="0" smtClean="0"/>
              <a:t>HR = 65</a:t>
            </a:r>
            <a:endParaRPr lang="en-US" sz="2800" dirty="0"/>
          </a:p>
        </p:txBody>
      </p:sp>
      <p:sp>
        <p:nvSpPr>
          <p:cNvPr id="20" name="TextBox 19"/>
          <p:cNvSpPr txBox="1"/>
          <p:nvPr/>
        </p:nvSpPr>
        <p:spPr>
          <a:xfrm>
            <a:off x="3895881" y="2867730"/>
            <a:ext cx="1447800" cy="523220"/>
          </a:xfrm>
          <a:prstGeom prst="rect">
            <a:avLst/>
          </a:prstGeom>
          <a:noFill/>
        </p:spPr>
        <p:txBody>
          <a:bodyPr wrap="square" rtlCol="0">
            <a:spAutoFit/>
          </a:bodyPr>
          <a:lstStyle/>
          <a:p>
            <a:pPr algn="ctr"/>
            <a:r>
              <a:rPr lang="en-US" sz="2800" dirty="0" smtClean="0"/>
              <a:t>HR = 68</a:t>
            </a:r>
            <a:endParaRPr lang="en-US" sz="2800" dirty="0"/>
          </a:p>
        </p:txBody>
      </p:sp>
      <p:sp>
        <p:nvSpPr>
          <p:cNvPr id="21" name="TextBox 20"/>
          <p:cNvSpPr txBox="1"/>
          <p:nvPr/>
        </p:nvSpPr>
        <p:spPr>
          <a:xfrm>
            <a:off x="3895881" y="5630755"/>
            <a:ext cx="1447800" cy="523220"/>
          </a:xfrm>
          <a:prstGeom prst="rect">
            <a:avLst/>
          </a:prstGeom>
          <a:noFill/>
        </p:spPr>
        <p:txBody>
          <a:bodyPr wrap="square" rtlCol="0">
            <a:spAutoFit/>
          </a:bodyPr>
          <a:lstStyle/>
          <a:p>
            <a:pPr algn="ctr"/>
            <a:r>
              <a:rPr lang="en-US" sz="2800" dirty="0" smtClean="0"/>
              <a:t>HR = 72</a:t>
            </a:r>
            <a:endParaRPr lang="en-US" sz="2800" dirty="0"/>
          </a:p>
        </p:txBody>
      </p:sp>
      <p:sp>
        <p:nvSpPr>
          <p:cNvPr id="22" name="TextBox 21"/>
          <p:cNvSpPr txBox="1"/>
          <p:nvPr/>
        </p:nvSpPr>
        <p:spPr>
          <a:xfrm>
            <a:off x="6777289" y="5633383"/>
            <a:ext cx="1447800" cy="523220"/>
          </a:xfrm>
          <a:prstGeom prst="rect">
            <a:avLst/>
          </a:prstGeom>
          <a:noFill/>
        </p:spPr>
        <p:txBody>
          <a:bodyPr wrap="square" rtlCol="0">
            <a:spAutoFit/>
          </a:bodyPr>
          <a:lstStyle/>
          <a:p>
            <a:pPr algn="ctr"/>
            <a:r>
              <a:rPr lang="en-US" sz="2800" dirty="0" smtClean="0"/>
              <a:t>HR = 77</a:t>
            </a:r>
            <a:endParaRPr lang="en-US" sz="2800" dirty="0"/>
          </a:p>
        </p:txBody>
      </p:sp>
    </p:spTree>
    <p:extLst>
      <p:ext uri="{BB962C8B-B14F-4D97-AF65-F5344CB8AC3E}">
        <p14:creationId xmlns:p14="http://schemas.microsoft.com/office/powerpoint/2010/main" val="85787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41392</TotalTime>
  <Words>3730</Words>
  <Application>Microsoft Office PowerPoint</Application>
  <PresentationFormat>On-screen Show (4:3)</PresentationFormat>
  <Paragraphs>413</Paragraphs>
  <Slides>47</Slides>
  <Notes>47</Notes>
  <HiddenSlides>0</HiddenSlides>
  <MMClips>8</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Physiological Correspondence</vt:lpstr>
      <vt:lpstr>Physiological Linkage</vt:lpstr>
      <vt:lpstr>PowerPoint Presentation</vt:lpstr>
      <vt:lpstr>PowerPoint Presentation</vt:lpstr>
      <vt:lpstr>PowerPoint Presentation</vt:lpstr>
      <vt:lpstr>PowerPoint Presentation</vt:lpstr>
      <vt:lpstr>PowerPoint Presentation</vt:lpstr>
      <vt:lpstr>Overview</vt:lpstr>
      <vt:lpstr>PowerPoint Presentation</vt:lpstr>
      <vt:lpstr>Overview</vt:lpstr>
      <vt:lpstr>Physiological Linkage</vt:lpstr>
      <vt:lpstr>PowerPoint Presentation</vt:lpstr>
      <vt:lpstr>PowerPoint Presentation</vt:lpstr>
      <vt:lpstr>PowerPoint Presentation</vt:lpstr>
      <vt:lpstr>Overview</vt:lpstr>
      <vt:lpstr>Behaviors of Interest</vt:lpstr>
      <vt:lpstr>PowerPoint Presentation</vt:lpstr>
      <vt:lpstr>PowerPoint Presentation</vt:lpstr>
      <vt:lpstr>Threat vs. Control</vt:lpstr>
      <vt:lpstr>PowerPoint Presentation</vt:lpstr>
      <vt:lpstr>PowerPoint Presentation</vt:lpstr>
      <vt:lpstr>PowerPoint Presentation</vt:lpstr>
      <vt:lpstr>Behaviors of Interest</vt:lpstr>
      <vt:lpstr>PowerPoint Presentation</vt:lpstr>
      <vt:lpstr>Behaviors of Interest</vt:lpstr>
      <vt:lpstr>PowerPoint Presentation</vt:lpstr>
      <vt:lpstr>Overview</vt:lpstr>
      <vt:lpstr>PowerPoint Presentation</vt:lpstr>
      <vt:lpstr>Average Behavior Over Time</vt:lpstr>
      <vt:lpstr>Average Behavior Over Time</vt:lpstr>
      <vt:lpstr>Average Physiological Reactivity</vt:lpstr>
      <vt:lpstr>PowerPoint Presentation</vt:lpstr>
      <vt:lpstr>Behaviors with Linkage</vt:lpstr>
      <vt:lpstr>Behaviors with Linkage</vt:lpstr>
      <vt:lpstr>PowerPoint Presentation</vt:lpstr>
      <vt:lpstr>PowerPoint Presentation</vt:lpstr>
      <vt:lpstr>PowerPoint Presentation</vt:lpstr>
      <vt:lpstr>PowerPoint Presentation</vt:lpstr>
      <vt:lpstr>PowerPoint Presentation</vt:lpstr>
      <vt:lpstr>PowerPoint Presentation</vt:lpstr>
      <vt:lpstr>What else can you use?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Kate</cp:lastModifiedBy>
  <cp:revision>1124</cp:revision>
  <dcterms:created xsi:type="dcterms:W3CDTF">2017-10-12T01:31:35Z</dcterms:created>
  <dcterms:modified xsi:type="dcterms:W3CDTF">2019-02-08T18:47:50Z</dcterms:modified>
</cp:coreProperties>
</file>