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66" r:id="rId4"/>
    <p:sldId id="262" r:id="rId5"/>
    <p:sldId id="257" r:id="rId6"/>
    <p:sldId id="264" r:id="rId7"/>
    <p:sldId id="265" r:id="rId8"/>
    <p:sldId id="259"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1" d="100"/>
          <a:sy n="61" d="100"/>
        </p:scale>
        <p:origin x="847"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49F763-84C8-46A3-BF69-AFF2EEACFB7C}" type="datetimeFigureOut">
              <a:rPr lang="en-US" smtClean="0"/>
              <a:t>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F99C50-406E-4D11-BB6F-ABF1F4448FC9}" type="slidenum">
              <a:rPr lang="en-US" smtClean="0"/>
              <a:t>‹#›</a:t>
            </a:fld>
            <a:endParaRPr lang="en-US"/>
          </a:p>
        </p:txBody>
      </p:sp>
    </p:spTree>
    <p:extLst>
      <p:ext uri="{BB962C8B-B14F-4D97-AF65-F5344CB8AC3E}">
        <p14:creationId xmlns:p14="http://schemas.microsoft.com/office/powerpoint/2010/main" val="2070493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the first one, jack </a:t>
            </a:r>
            <a:r>
              <a:rPr lang="en-US" dirty="0" err="1" smtClean="0"/>
              <a:t>dovidio</a:t>
            </a:r>
            <a:r>
              <a:rPr lang="en-US" dirty="0" smtClean="0"/>
              <a:t> used to tell me that we all get</a:t>
            </a:r>
            <a:r>
              <a:rPr lang="en-US" baseline="0" dirty="0" smtClean="0"/>
              <a:t> 5 gold coins when we submit a paper. once a reviewer hits the 5</a:t>
            </a:r>
            <a:r>
              <a:rPr lang="en-US" baseline="30000" dirty="0" smtClean="0"/>
              <a:t>th</a:t>
            </a:r>
            <a:r>
              <a:rPr lang="en-US" baseline="0" dirty="0" smtClean="0"/>
              <a:t> thing wrong, they will stop reading, as they have enough stuff to warrant a rejection</a:t>
            </a:r>
          </a:p>
          <a:p>
            <a:r>
              <a:rPr lang="en-US" baseline="0" dirty="0" smtClean="0"/>
              <a:t>*these could be anything from ranging from methodological issues, a lack of clarity in describing what you did or how you analyzed the data</a:t>
            </a:r>
            <a:endParaRPr lang="en-US" dirty="0"/>
          </a:p>
        </p:txBody>
      </p:sp>
      <p:sp>
        <p:nvSpPr>
          <p:cNvPr id="4" name="Slide Number Placeholder 3"/>
          <p:cNvSpPr>
            <a:spLocks noGrp="1"/>
          </p:cNvSpPr>
          <p:nvPr>
            <p:ph type="sldNum" sz="quarter" idx="10"/>
          </p:nvPr>
        </p:nvSpPr>
        <p:spPr/>
        <p:txBody>
          <a:bodyPr/>
          <a:lstStyle/>
          <a:p>
            <a:fld id="{66F99C50-406E-4D11-BB6F-ABF1F4448FC9}" type="slidenum">
              <a:rPr lang="en-US" smtClean="0"/>
              <a:t>2</a:t>
            </a:fld>
            <a:endParaRPr lang="en-US"/>
          </a:p>
        </p:txBody>
      </p:sp>
    </p:spTree>
    <p:extLst>
      <p:ext uri="{BB962C8B-B14F-4D97-AF65-F5344CB8AC3E}">
        <p14:creationId xmlns:p14="http://schemas.microsoft.com/office/powerpoint/2010/main" val="395670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F99C50-406E-4D11-BB6F-ABF1F4448FC9}" type="slidenum">
              <a:rPr lang="en-US" smtClean="0"/>
              <a:t>8</a:t>
            </a:fld>
            <a:endParaRPr lang="en-US"/>
          </a:p>
        </p:txBody>
      </p:sp>
    </p:spTree>
    <p:extLst>
      <p:ext uri="{BB962C8B-B14F-4D97-AF65-F5344CB8AC3E}">
        <p14:creationId xmlns:p14="http://schemas.microsoft.com/office/powerpoint/2010/main" val="4162008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F99C50-406E-4D11-BB6F-ABF1F4448FC9}" type="slidenum">
              <a:rPr lang="en-US" smtClean="0"/>
              <a:t>9</a:t>
            </a:fld>
            <a:endParaRPr lang="en-US"/>
          </a:p>
        </p:txBody>
      </p:sp>
    </p:spTree>
    <p:extLst>
      <p:ext uri="{BB962C8B-B14F-4D97-AF65-F5344CB8AC3E}">
        <p14:creationId xmlns:p14="http://schemas.microsoft.com/office/powerpoint/2010/main" val="1290994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8D677F-91B1-4227-BCE8-EA58E2A7AA22}"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2486796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D677F-91B1-4227-BCE8-EA58E2A7AA22}"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4185725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D677F-91B1-4227-BCE8-EA58E2A7AA22}"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3925666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D677F-91B1-4227-BCE8-EA58E2A7AA22}"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40478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D677F-91B1-4227-BCE8-EA58E2A7AA22}" type="datetimeFigureOut">
              <a:rPr lang="en-US" smtClean="0"/>
              <a:t>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688949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8D677F-91B1-4227-BCE8-EA58E2A7AA22}"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3572397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8D677F-91B1-4227-BCE8-EA58E2A7AA22}" type="datetimeFigureOut">
              <a:rPr lang="en-US" smtClean="0"/>
              <a:t>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59880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8D677F-91B1-4227-BCE8-EA58E2A7AA22}" type="datetimeFigureOut">
              <a:rPr lang="en-US" smtClean="0"/>
              <a:t>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406220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D677F-91B1-4227-BCE8-EA58E2A7AA22}" type="datetimeFigureOut">
              <a:rPr lang="en-US" smtClean="0"/>
              <a:t>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213325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D677F-91B1-4227-BCE8-EA58E2A7AA22}"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685209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D677F-91B1-4227-BCE8-EA58E2A7AA22}" type="datetimeFigureOut">
              <a:rPr lang="en-US" smtClean="0"/>
              <a:t>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F7534-FC9A-471E-B81D-18E1EE5680E3}" type="slidenum">
              <a:rPr lang="en-US" smtClean="0"/>
              <a:t>‹#›</a:t>
            </a:fld>
            <a:endParaRPr lang="en-US"/>
          </a:p>
        </p:txBody>
      </p:sp>
    </p:spTree>
    <p:extLst>
      <p:ext uri="{BB962C8B-B14F-4D97-AF65-F5344CB8AC3E}">
        <p14:creationId xmlns:p14="http://schemas.microsoft.com/office/powerpoint/2010/main" val="911576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D677F-91B1-4227-BCE8-EA58E2A7AA22}" type="datetimeFigureOut">
              <a:rPr lang="en-US" smtClean="0"/>
              <a:t>2/6/2019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F7534-FC9A-471E-B81D-18E1EE5680E3}" type="slidenum">
              <a:rPr lang="en-US" smtClean="0"/>
              <a:t>‹#›</a:t>
            </a:fld>
            <a:endParaRPr lang="en-US"/>
          </a:p>
        </p:txBody>
      </p:sp>
    </p:spTree>
    <p:extLst>
      <p:ext uri="{BB962C8B-B14F-4D97-AF65-F5344CB8AC3E}">
        <p14:creationId xmlns:p14="http://schemas.microsoft.com/office/powerpoint/2010/main" val="261470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 got rejected. Now What? </a:t>
            </a:r>
            <a:endParaRPr lang="en-US" dirty="0"/>
          </a:p>
        </p:txBody>
      </p:sp>
      <p:sp>
        <p:nvSpPr>
          <p:cNvPr id="3" name="Subtitle 2"/>
          <p:cNvSpPr>
            <a:spLocks noGrp="1"/>
          </p:cNvSpPr>
          <p:nvPr>
            <p:ph type="subTitle" idx="1"/>
          </p:nvPr>
        </p:nvSpPr>
        <p:spPr/>
        <p:txBody>
          <a:bodyPr/>
          <a:lstStyle/>
          <a:p>
            <a:r>
              <a:rPr lang="en-US" dirty="0" smtClean="0"/>
              <a:t>Tessa West </a:t>
            </a:r>
          </a:p>
          <a:p>
            <a:r>
              <a:rPr lang="en-US" dirty="0" smtClean="0"/>
              <a:t>New York University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2048" y="4796425"/>
            <a:ext cx="1387904" cy="1387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0134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9429" y="1204222"/>
            <a:ext cx="4484317" cy="646331"/>
          </a:xfrm>
          <a:prstGeom prst="rect">
            <a:avLst/>
          </a:prstGeom>
          <a:noFill/>
        </p:spPr>
        <p:txBody>
          <a:bodyPr wrap="square" rtlCol="0">
            <a:spAutoFit/>
          </a:bodyPr>
          <a:lstStyle/>
          <a:p>
            <a:r>
              <a:rPr lang="en-US" dirty="0" smtClean="0"/>
              <a:t>The reviewers are excited by the ideas but there were a lot of little things wrong</a:t>
            </a:r>
            <a:endParaRPr lang="en-US" dirty="0"/>
          </a:p>
        </p:txBody>
      </p:sp>
      <p:sp>
        <p:nvSpPr>
          <p:cNvPr id="5" name="TextBox 4"/>
          <p:cNvSpPr txBox="1"/>
          <p:nvPr/>
        </p:nvSpPr>
        <p:spPr>
          <a:xfrm>
            <a:off x="1691014" y="487213"/>
            <a:ext cx="3526077" cy="369332"/>
          </a:xfrm>
          <a:prstGeom prst="rect">
            <a:avLst/>
          </a:prstGeom>
          <a:solidFill>
            <a:srgbClr val="FFFF00"/>
          </a:solidFill>
          <a:ln>
            <a:solidFill>
              <a:schemeClr val="tx1"/>
            </a:solidFill>
          </a:ln>
        </p:spPr>
        <p:txBody>
          <a:bodyPr wrap="square" rtlCol="0">
            <a:spAutoFit/>
          </a:bodyPr>
          <a:lstStyle/>
          <a:p>
            <a:pPr algn="ctr"/>
            <a:r>
              <a:rPr lang="en-US" dirty="0" smtClean="0"/>
              <a:t>Reason for the rejection</a:t>
            </a:r>
            <a:endParaRPr lang="en-US" dirty="0"/>
          </a:p>
        </p:txBody>
      </p:sp>
      <p:sp>
        <p:nvSpPr>
          <p:cNvPr id="6" name="TextBox 5"/>
          <p:cNvSpPr txBox="1"/>
          <p:nvPr/>
        </p:nvSpPr>
        <p:spPr>
          <a:xfrm>
            <a:off x="6797457" y="493158"/>
            <a:ext cx="3526077" cy="369332"/>
          </a:xfrm>
          <a:prstGeom prst="rect">
            <a:avLst/>
          </a:prstGeom>
          <a:solidFill>
            <a:srgbClr val="FFFF00"/>
          </a:solidFill>
          <a:ln>
            <a:solidFill>
              <a:schemeClr val="tx1"/>
            </a:solidFill>
          </a:ln>
        </p:spPr>
        <p:txBody>
          <a:bodyPr wrap="square" rtlCol="0">
            <a:spAutoFit/>
          </a:bodyPr>
          <a:lstStyle/>
          <a:p>
            <a:pPr algn="ctr"/>
            <a:r>
              <a:rPr lang="en-US" dirty="0" smtClean="0"/>
              <a:t>What to do </a:t>
            </a:r>
            <a:endParaRPr lang="en-US" dirty="0"/>
          </a:p>
        </p:txBody>
      </p:sp>
      <p:sp>
        <p:nvSpPr>
          <p:cNvPr id="8" name="TextBox 7"/>
          <p:cNvSpPr txBox="1"/>
          <p:nvPr/>
        </p:nvSpPr>
        <p:spPr>
          <a:xfrm>
            <a:off x="6534410" y="1160982"/>
            <a:ext cx="4484317" cy="1200329"/>
          </a:xfrm>
          <a:prstGeom prst="rect">
            <a:avLst/>
          </a:prstGeom>
          <a:noFill/>
        </p:spPr>
        <p:txBody>
          <a:bodyPr wrap="square" rtlCol="0">
            <a:spAutoFit/>
          </a:bodyPr>
          <a:lstStyle/>
          <a:p>
            <a:r>
              <a:rPr lang="en-US" dirty="0" smtClean="0"/>
              <a:t>Address as many of the issues that you can that were raised by the reviewers, be clear in your shortcomings, and send to another journal</a:t>
            </a:r>
            <a:endParaRPr lang="en-US" dirty="0"/>
          </a:p>
        </p:txBody>
      </p:sp>
      <p:sp>
        <p:nvSpPr>
          <p:cNvPr id="9" name="TextBox 8"/>
          <p:cNvSpPr txBox="1"/>
          <p:nvPr/>
        </p:nvSpPr>
        <p:spPr>
          <a:xfrm>
            <a:off x="1129431" y="3503138"/>
            <a:ext cx="4484317" cy="646331"/>
          </a:xfrm>
          <a:prstGeom prst="rect">
            <a:avLst/>
          </a:prstGeom>
          <a:noFill/>
        </p:spPr>
        <p:txBody>
          <a:bodyPr wrap="square" rtlCol="0">
            <a:spAutoFit/>
          </a:bodyPr>
          <a:lstStyle/>
          <a:p>
            <a:r>
              <a:rPr lang="en-US" dirty="0" smtClean="0"/>
              <a:t>The ideas are great! But there is a fatal methodological flaw</a:t>
            </a:r>
          </a:p>
        </p:txBody>
      </p:sp>
      <p:sp>
        <p:nvSpPr>
          <p:cNvPr id="10" name="TextBox 9"/>
          <p:cNvSpPr txBox="1"/>
          <p:nvPr/>
        </p:nvSpPr>
        <p:spPr>
          <a:xfrm>
            <a:off x="6534410" y="2315145"/>
            <a:ext cx="4484317" cy="646331"/>
          </a:xfrm>
          <a:prstGeom prst="rect">
            <a:avLst/>
          </a:prstGeom>
          <a:noFill/>
        </p:spPr>
        <p:txBody>
          <a:bodyPr wrap="square" rtlCol="0">
            <a:spAutoFit/>
          </a:bodyPr>
          <a:lstStyle/>
          <a:p>
            <a:r>
              <a:rPr lang="en-US" dirty="0" smtClean="0"/>
              <a:t>Edit to make the contribution clearer and send it to a more specialized journal </a:t>
            </a:r>
            <a:endParaRPr lang="en-US" dirty="0"/>
          </a:p>
        </p:txBody>
      </p:sp>
      <p:sp>
        <p:nvSpPr>
          <p:cNvPr id="11" name="TextBox 10"/>
          <p:cNvSpPr txBox="1"/>
          <p:nvPr/>
        </p:nvSpPr>
        <p:spPr>
          <a:xfrm>
            <a:off x="1129429" y="2280902"/>
            <a:ext cx="4484317" cy="923330"/>
          </a:xfrm>
          <a:prstGeom prst="rect">
            <a:avLst/>
          </a:prstGeom>
          <a:noFill/>
        </p:spPr>
        <p:txBody>
          <a:bodyPr wrap="square" rtlCol="0">
            <a:spAutoFit/>
          </a:bodyPr>
          <a:lstStyle/>
          <a:p>
            <a:r>
              <a:rPr lang="en-US" dirty="0" smtClean="0"/>
              <a:t>There is nothing “wrong” with the paper—it just doesn’t make a big theoretical advancement</a:t>
            </a:r>
          </a:p>
        </p:txBody>
      </p:sp>
      <p:sp>
        <p:nvSpPr>
          <p:cNvPr id="12" name="TextBox 11"/>
          <p:cNvSpPr txBox="1"/>
          <p:nvPr/>
        </p:nvSpPr>
        <p:spPr>
          <a:xfrm>
            <a:off x="6534411" y="3421005"/>
            <a:ext cx="4484317" cy="923330"/>
          </a:xfrm>
          <a:prstGeom prst="rect">
            <a:avLst/>
          </a:prstGeom>
          <a:noFill/>
        </p:spPr>
        <p:txBody>
          <a:bodyPr wrap="square" rtlCol="0">
            <a:spAutoFit/>
          </a:bodyPr>
          <a:lstStyle/>
          <a:p>
            <a:r>
              <a:rPr lang="en-US" dirty="0" smtClean="0"/>
              <a:t>This issue will be picked up by other reviewers at other journals. Collect new data before re-submitting elsewhere </a:t>
            </a:r>
          </a:p>
        </p:txBody>
      </p:sp>
      <p:sp>
        <p:nvSpPr>
          <p:cNvPr id="13" name="TextBox 12"/>
          <p:cNvSpPr txBox="1"/>
          <p:nvPr/>
        </p:nvSpPr>
        <p:spPr>
          <a:xfrm>
            <a:off x="6534411" y="4414131"/>
            <a:ext cx="4484317" cy="923330"/>
          </a:xfrm>
          <a:prstGeom prst="rect">
            <a:avLst/>
          </a:prstGeom>
          <a:noFill/>
        </p:spPr>
        <p:txBody>
          <a:bodyPr wrap="square" rtlCol="0">
            <a:spAutoFit/>
          </a:bodyPr>
          <a:lstStyle/>
          <a:p>
            <a:r>
              <a:rPr lang="en-US" dirty="0" smtClean="0"/>
              <a:t>Did they misunderstand how important and timely your work is? If YES, then make your points more clearly and submit elsewhere</a:t>
            </a:r>
          </a:p>
        </p:txBody>
      </p:sp>
      <p:sp>
        <p:nvSpPr>
          <p:cNvPr id="15" name="TextBox 14"/>
          <p:cNvSpPr txBox="1"/>
          <p:nvPr/>
        </p:nvSpPr>
        <p:spPr>
          <a:xfrm>
            <a:off x="1130999" y="4688700"/>
            <a:ext cx="4484317" cy="369332"/>
          </a:xfrm>
          <a:prstGeom prst="rect">
            <a:avLst/>
          </a:prstGeom>
          <a:noFill/>
        </p:spPr>
        <p:txBody>
          <a:bodyPr wrap="square" rtlCol="0">
            <a:spAutoFit/>
          </a:bodyPr>
          <a:lstStyle/>
          <a:p>
            <a:r>
              <a:rPr lang="en-US" dirty="0" smtClean="0"/>
              <a:t>The editor MADE A MISTAKE!!</a:t>
            </a:r>
          </a:p>
        </p:txBody>
      </p:sp>
      <p:cxnSp>
        <p:nvCxnSpPr>
          <p:cNvPr id="17" name="Straight Arrow Connector 16"/>
          <p:cNvCxnSpPr/>
          <p:nvPr/>
        </p:nvCxnSpPr>
        <p:spPr>
          <a:xfrm>
            <a:off x="4988495" y="4873366"/>
            <a:ext cx="1337149" cy="2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88495" y="3880240"/>
            <a:ext cx="1337149" cy="2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988495" y="2861347"/>
            <a:ext cx="1337149" cy="2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988495" y="1647113"/>
            <a:ext cx="1337149" cy="2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013548" y="5304483"/>
            <a:ext cx="1393515" cy="65606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534410" y="5632513"/>
            <a:ext cx="4484317" cy="1200329"/>
          </a:xfrm>
          <a:prstGeom prst="rect">
            <a:avLst/>
          </a:prstGeom>
          <a:noFill/>
        </p:spPr>
        <p:txBody>
          <a:bodyPr wrap="square" rtlCol="0">
            <a:spAutoFit/>
          </a:bodyPr>
          <a:lstStyle/>
          <a:p>
            <a:r>
              <a:rPr lang="en-US" dirty="0" smtClean="0"/>
              <a:t>Did they misunderstand your method and think you made a horrible mistake that you did not in fact make?  If YES, then consider contacting the editor</a:t>
            </a:r>
          </a:p>
        </p:txBody>
      </p:sp>
    </p:spTree>
    <p:extLst>
      <p:ext uri="{BB962C8B-B14F-4D97-AF65-F5344CB8AC3E}">
        <p14:creationId xmlns:p14="http://schemas.microsoft.com/office/powerpoint/2010/main" val="2669726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P spid="11" grpId="0"/>
      <p:bldP spid="12" grpId="0"/>
      <p:bldP spid="13" grpId="0"/>
      <p:bldP spid="15" grpId="0"/>
      <p:bldP spid="2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In </a:t>
            </a:r>
            <a:r>
              <a:rPr lang="en-US" dirty="0"/>
              <a:t>your experience (as an editor), how often have authors successfully gotten you to overturn a rejection decision</a:t>
            </a:r>
            <a:r>
              <a:rPr lang="en-US" dirty="0" smtClean="0"/>
              <a:t>?</a:t>
            </a:r>
          </a:p>
          <a:p>
            <a:pPr marL="0" indent="0">
              <a:buNone/>
            </a:pPr>
            <a:endParaRPr lang="en-US" dirty="0"/>
          </a:p>
          <a:p>
            <a:pPr marL="0" indent="0" algn="ctr">
              <a:buNone/>
            </a:pPr>
            <a:r>
              <a:rPr lang="en-US" dirty="0" smtClean="0"/>
              <a:t>Never. I stick to my guns</a:t>
            </a:r>
            <a:endParaRPr lang="en-US" dirty="0" smtClean="0">
              <a:solidFill>
                <a:srgbClr val="FF0000"/>
              </a:solidFill>
            </a:endParaRPr>
          </a:p>
          <a:p>
            <a:pPr marL="0" indent="0" algn="ctr">
              <a:buNone/>
            </a:pPr>
            <a:r>
              <a:rPr lang="en-US" dirty="0" smtClean="0"/>
              <a:t>Sometimes sent back out</a:t>
            </a:r>
            <a:endParaRPr lang="en-US" dirty="0" smtClean="0">
              <a:solidFill>
                <a:srgbClr val="FF0000"/>
              </a:solidFill>
            </a:endParaRPr>
          </a:p>
          <a:p>
            <a:pPr marL="0" indent="0" algn="ctr">
              <a:buNone/>
            </a:pPr>
            <a:endParaRPr lang="en-US" dirty="0">
              <a:solidFill>
                <a:srgbClr val="FF0000"/>
              </a:solidFill>
            </a:endParaRPr>
          </a:p>
          <a:p>
            <a:pPr marL="0" indent="0" algn="ctr">
              <a:buNone/>
            </a:pPr>
            <a:r>
              <a:rPr lang="en-US" dirty="0" smtClean="0"/>
              <a:t>29 EDITORS VOTED </a:t>
            </a:r>
          </a:p>
          <a:p>
            <a:pPr marL="0" indent="0">
              <a:buNone/>
            </a:pPr>
            <a:endParaRPr lang="en-US" dirty="0"/>
          </a:p>
        </p:txBody>
      </p:sp>
      <p:sp>
        <p:nvSpPr>
          <p:cNvPr id="4" name="Title 3"/>
          <p:cNvSpPr>
            <a:spLocks noGrp="1"/>
          </p:cNvSpPr>
          <p:nvPr>
            <p:ph type="title"/>
          </p:nvPr>
        </p:nvSpPr>
        <p:spPr/>
        <p:txBody>
          <a:bodyPr/>
          <a:lstStyle/>
          <a:p>
            <a:pPr algn="ctr"/>
            <a:r>
              <a:rPr lang="en-US" dirty="0" smtClean="0"/>
              <a:t>Editor Poll on Facebook</a:t>
            </a:r>
            <a:endParaRPr lang="en-US" dirty="0"/>
          </a:p>
        </p:txBody>
      </p:sp>
    </p:spTree>
    <p:extLst>
      <p:ext uri="{BB962C8B-B14F-4D97-AF65-F5344CB8AC3E}">
        <p14:creationId xmlns:p14="http://schemas.microsoft.com/office/powerpoint/2010/main" val="195309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In </a:t>
            </a:r>
            <a:r>
              <a:rPr lang="en-US" dirty="0"/>
              <a:t>your experience (as an editor), how often have authors successfully gotten you to overturn a rejection decision</a:t>
            </a:r>
            <a:r>
              <a:rPr lang="en-US" dirty="0" smtClean="0"/>
              <a:t>?</a:t>
            </a:r>
          </a:p>
          <a:p>
            <a:pPr marL="0" indent="0">
              <a:buNone/>
            </a:pPr>
            <a:endParaRPr lang="en-US" dirty="0"/>
          </a:p>
          <a:p>
            <a:pPr marL="0" indent="0" algn="ctr">
              <a:buNone/>
            </a:pPr>
            <a:r>
              <a:rPr lang="en-US" dirty="0" smtClean="0"/>
              <a:t>Never. I stick to my guns: </a:t>
            </a:r>
            <a:r>
              <a:rPr lang="en-US" dirty="0" smtClean="0">
                <a:solidFill>
                  <a:srgbClr val="FF0000"/>
                </a:solidFill>
              </a:rPr>
              <a:t>24%</a:t>
            </a:r>
          </a:p>
          <a:p>
            <a:pPr marL="0" indent="0" algn="ctr">
              <a:buNone/>
            </a:pPr>
            <a:r>
              <a:rPr lang="en-US" dirty="0" smtClean="0"/>
              <a:t>Sometimes sent back out: </a:t>
            </a:r>
            <a:r>
              <a:rPr lang="en-US" dirty="0" smtClean="0">
                <a:solidFill>
                  <a:srgbClr val="FF0000"/>
                </a:solidFill>
              </a:rPr>
              <a:t>76%</a:t>
            </a:r>
          </a:p>
          <a:p>
            <a:pPr marL="0" indent="0" algn="ctr">
              <a:buNone/>
            </a:pPr>
            <a:endParaRPr lang="en-US" dirty="0">
              <a:solidFill>
                <a:srgbClr val="FF0000"/>
              </a:solidFill>
            </a:endParaRPr>
          </a:p>
          <a:p>
            <a:pPr marL="0" indent="0" algn="ctr">
              <a:buNone/>
            </a:pPr>
            <a:r>
              <a:rPr lang="en-US" dirty="0" smtClean="0"/>
              <a:t>29 EDITORS VOTED </a:t>
            </a:r>
          </a:p>
          <a:p>
            <a:pPr marL="0" indent="0">
              <a:buNone/>
            </a:pPr>
            <a:endParaRPr lang="en-US" dirty="0"/>
          </a:p>
        </p:txBody>
      </p:sp>
      <p:sp>
        <p:nvSpPr>
          <p:cNvPr id="4" name="Title 3"/>
          <p:cNvSpPr>
            <a:spLocks noGrp="1"/>
          </p:cNvSpPr>
          <p:nvPr>
            <p:ph type="title"/>
          </p:nvPr>
        </p:nvSpPr>
        <p:spPr/>
        <p:txBody>
          <a:bodyPr/>
          <a:lstStyle/>
          <a:p>
            <a:pPr algn="ctr"/>
            <a:r>
              <a:rPr lang="en-US" dirty="0" smtClean="0"/>
              <a:t>Editor Poll on Facebook</a:t>
            </a:r>
            <a:endParaRPr lang="en-US" dirty="0"/>
          </a:p>
        </p:txBody>
      </p:sp>
    </p:spTree>
    <p:extLst>
      <p:ext uri="{BB962C8B-B14F-4D97-AF65-F5344CB8AC3E}">
        <p14:creationId xmlns:p14="http://schemas.microsoft.com/office/powerpoint/2010/main" val="1928490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“Only do so if </a:t>
            </a:r>
            <a:r>
              <a:rPr lang="en-US" dirty="0"/>
              <a:t> </a:t>
            </a:r>
            <a:r>
              <a:rPr lang="en-US" dirty="0" smtClean="0"/>
              <a:t>there has been </a:t>
            </a:r>
            <a:r>
              <a:rPr lang="en-US" dirty="0"/>
              <a:t>a grave error that can be demonstrated easily and concretely. I would urge authors to seek input from </a:t>
            </a:r>
            <a:r>
              <a:rPr lang="en-US" dirty="0" smtClean="0"/>
              <a:t>experienced, </a:t>
            </a:r>
            <a:r>
              <a:rPr lang="en-US" dirty="0"/>
              <a:t>non-partisan, objective scholars before they contact the editor.  If these scholars agree that there has been a </a:t>
            </a:r>
            <a:r>
              <a:rPr lang="en-US" dirty="0" smtClean="0"/>
              <a:t>‘grave </a:t>
            </a:r>
            <a:r>
              <a:rPr lang="en-US" dirty="0"/>
              <a:t>error</a:t>
            </a:r>
            <a:r>
              <a:rPr lang="en-US" dirty="0" smtClean="0"/>
              <a:t>,’ </a:t>
            </a:r>
            <a:r>
              <a:rPr lang="en-US" dirty="0"/>
              <a:t>they should also be consulted to review the appeal letter to be sure that it is thoughtful and professional</a:t>
            </a:r>
            <a:r>
              <a:rPr lang="en-US" dirty="0" smtClean="0"/>
              <a:t>.” </a:t>
            </a:r>
          </a:p>
          <a:p>
            <a:pPr marL="0" indent="0">
              <a:buNone/>
            </a:pPr>
            <a:r>
              <a:rPr lang="en-US" i="1" dirty="0" smtClean="0"/>
              <a:t>Jack Dovidio, JPSP</a:t>
            </a:r>
            <a:endParaRPr lang="en-US" i="1"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631024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 “For </a:t>
            </a:r>
            <a:r>
              <a:rPr lang="en-US" dirty="0"/>
              <a:t>Emotion 2017-2018, across the editor (me) and 18 AEs, we received 16 appeals for manuscripts that had been reviewed (not desk rejects). Of those, we said "no" to 11 (usually they focused on one positive reviewer, but the other reviewer(s) made arguments that were compelling to the handling editor and main </a:t>
            </a:r>
            <a:r>
              <a:rPr lang="en-US" dirty="0" smtClean="0"/>
              <a:t>editor). </a:t>
            </a:r>
            <a:r>
              <a:rPr lang="en-US" dirty="0"/>
              <a:t>We said yes you can resubmit to 5. Of those, 4 were rejected after the second round of reviews</a:t>
            </a:r>
            <a:r>
              <a:rPr lang="en-US" dirty="0" smtClean="0"/>
              <a:t>. </a:t>
            </a:r>
            <a:r>
              <a:rPr lang="en-US" dirty="0"/>
              <a:t>One was eventually accepted (and the grounds for resubmitting were that the original reviewers misunderstood the method, and the authors did a good job of clarifying in their </a:t>
            </a:r>
            <a:r>
              <a:rPr lang="en-US" dirty="0" smtClean="0"/>
              <a:t>revision.” </a:t>
            </a:r>
          </a:p>
          <a:p>
            <a:pPr marL="0" indent="0">
              <a:buNone/>
            </a:pPr>
            <a:r>
              <a:rPr lang="en-US" i="1" dirty="0" smtClean="0"/>
              <a:t>Paula </a:t>
            </a:r>
            <a:r>
              <a:rPr lang="en-US" i="1" dirty="0" err="1" smtClean="0"/>
              <a:t>Pietromonaco</a:t>
            </a:r>
            <a:r>
              <a:rPr lang="en-US" i="1" dirty="0" smtClean="0"/>
              <a:t>, Emotion </a:t>
            </a:r>
            <a:endParaRPr lang="en-US" i="1" dirty="0"/>
          </a:p>
        </p:txBody>
      </p:sp>
    </p:spTree>
    <p:extLst>
      <p:ext uri="{BB962C8B-B14F-4D97-AF65-F5344CB8AC3E}">
        <p14:creationId xmlns:p14="http://schemas.microsoft.com/office/powerpoint/2010/main" val="3707887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a:t>  “ Do NOT do this as SOP: You will get a rep, and it won’t be a positive one. Only appeal when you can identify that the editors/reviewers made some kind of mistake, and never because you disagree with their judgment. Appeals are enormously time consuming for editors (you have to re-read the paper which by then has gone cold, re-read reviews, re-read decision letter, and read and try to understand what are usually extremely long, detailed, and often convoluted appeal letters) all while handling one’s usual load of new </a:t>
            </a:r>
            <a:r>
              <a:rPr lang="en-US" dirty="0" smtClean="0"/>
              <a:t>manuscripts.”</a:t>
            </a:r>
          </a:p>
          <a:p>
            <a:pPr marL="0" indent="0">
              <a:buNone/>
            </a:pPr>
            <a:r>
              <a:rPr lang="en-US" i="1" dirty="0" smtClean="0"/>
              <a:t>Linda </a:t>
            </a:r>
            <a:r>
              <a:rPr lang="en-US" i="1" dirty="0" err="1" smtClean="0"/>
              <a:t>Skitka</a:t>
            </a:r>
            <a:r>
              <a:rPr lang="en-US" i="1" dirty="0" smtClean="0"/>
              <a:t>, JPSP</a:t>
            </a:r>
            <a:endParaRPr lang="en-US" i="1" dirty="0"/>
          </a:p>
        </p:txBody>
      </p:sp>
    </p:spTree>
    <p:extLst>
      <p:ext uri="{BB962C8B-B14F-4D97-AF65-F5344CB8AC3E}">
        <p14:creationId xmlns:p14="http://schemas.microsoft.com/office/powerpoint/2010/main" val="2153509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Submission Does and Don’ts </a:t>
            </a:r>
            <a:endParaRPr lang="en-US" dirty="0"/>
          </a:p>
        </p:txBody>
      </p:sp>
      <p:sp>
        <p:nvSpPr>
          <p:cNvPr id="3" name="Content Placeholder 2"/>
          <p:cNvSpPr>
            <a:spLocks noGrp="1"/>
          </p:cNvSpPr>
          <p:nvPr>
            <p:ph idx="1"/>
          </p:nvPr>
        </p:nvSpPr>
        <p:spPr/>
        <p:txBody>
          <a:bodyPr/>
          <a:lstStyle/>
          <a:p>
            <a:r>
              <a:rPr lang="en-US" dirty="0" smtClean="0"/>
              <a:t>DO address as many issues as you can that were raised by reviewers, even if you aren’t sending it back to the same journal </a:t>
            </a:r>
          </a:p>
          <a:p>
            <a:r>
              <a:rPr lang="en-US" dirty="0" smtClean="0"/>
              <a:t>DO write a very respectful letter to the editor, even if you disagree with them </a:t>
            </a:r>
          </a:p>
          <a:p>
            <a:r>
              <a:rPr lang="en-US" dirty="0" smtClean="0"/>
              <a:t>DO ask for more time if you need it. Unless it’s a special issue with a deadline, editors are usually flexible </a:t>
            </a:r>
          </a:p>
          <a:p>
            <a:r>
              <a:rPr lang="en-US" dirty="0" smtClean="0"/>
              <a:t>DON’T dismiss reviewer comments or insult reviewers</a:t>
            </a:r>
          </a:p>
          <a:p>
            <a:r>
              <a:rPr lang="en-US" dirty="0" smtClean="0"/>
              <a:t>DON’T ignore reviewer comments in a revision in the hopes that no one will notice (they will)</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56139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 </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021862" y="1825625"/>
            <a:ext cx="4148275" cy="4351338"/>
          </a:xfrm>
        </p:spPr>
      </p:pic>
    </p:spTree>
    <p:extLst>
      <p:ext uri="{BB962C8B-B14F-4D97-AF65-F5344CB8AC3E}">
        <p14:creationId xmlns:p14="http://schemas.microsoft.com/office/powerpoint/2010/main" val="1117880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568</Words>
  <Application>Microsoft Office PowerPoint</Application>
  <PresentationFormat>Widescreen</PresentationFormat>
  <Paragraphs>49</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I got rejected. Now What? </vt:lpstr>
      <vt:lpstr>PowerPoint Presentation</vt:lpstr>
      <vt:lpstr>Editor Poll on Facebook</vt:lpstr>
      <vt:lpstr>Editor Poll on Facebook</vt:lpstr>
      <vt:lpstr>PowerPoint Presentation</vt:lpstr>
      <vt:lpstr>PowerPoint Presentation</vt:lpstr>
      <vt:lpstr>PowerPoint Presentation</vt:lpstr>
      <vt:lpstr>Submission Does and Don’ts </vt:lpstr>
      <vt:lpstr>Thank You!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got rejected. Now What? </dc:title>
  <dc:creator>tessa</dc:creator>
  <cp:lastModifiedBy>tessa</cp:lastModifiedBy>
  <cp:revision>15</cp:revision>
  <dcterms:created xsi:type="dcterms:W3CDTF">2019-02-06T00:14:05Z</dcterms:created>
  <dcterms:modified xsi:type="dcterms:W3CDTF">2019-02-07T03:01:12Z</dcterms:modified>
</cp:coreProperties>
</file>