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278" r:id="rId3"/>
    <p:sldId id="284" r:id="rId4"/>
    <p:sldId id="285" r:id="rId5"/>
    <p:sldId id="271" r:id="rId6"/>
    <p:sldId id="263" r:id="rId7"/>
    <p:sldId id="275" r:id="rId8"/>
    <p:sldId id="265" r:id="rId9"/>
    <p:sldId id="264" r:id="rId10"/>
    <p:sldId id="266" r:id="rId11"/>
    <p:sldId id="293" r:id="rId12"/>
    <p:sldId id="294" r:id="rId13"/>
    <p:sldId id="283" r:id="rId14"/>
    <p:sldId id="287" r:id="rId15"/>
    <p:sldId id="288" r:id="rId16"/>
    <p:sldId id="289" r:id="rId17"/>
    <p:sldId id="290" r:id="rId18"/>
    <p:sldId id="291" r:id="rId19"/>
    <p:sldId id="292" r:id="rId20"/>
    <p:sldId id="268" r:id="rId21"/>
    <p:sldId id="297" r:id="rId22"/>
    <p:sldId id="274" r:id="rId23"/>
    <p:sldId id="276" r:id="rId24"/>
    <p:sldId id="257"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57741" autoAdjust="0"/>
  </p:normalViewPr>
  <p:slideViewPr>
    <p:cSldViewPr snapToGrid="0">
      <p:cViewPr varScale="1">
        <p:scale>
          <a:sx n="51" d="100"/>
          <a:sy n="51" d="100"/>
        </p:scale>
        <p:origin x="1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76EF4-ECE6-4D9A-BA4D-37CCE374B096}" type="datetimeFigureOut">
              <a:rPr lang="en-US" smtClean="0"/>
              <a:t>2/15/19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D6C5B-A0BB-486D-9C39-C20B075B774E}" type="slidenum">
              <a:rPr lang="en-US" smtClean="0"/>
              <a:t>‹#›</a:t>
            </a:fld>
            <a:endParaRPr lang="en-US"/>
          </a:p>
        </p:txBody>
      </p:sp>
    </p:spTree>
    <p:extLst>
      <p:ext uri="{BB962C8B-B14F-4D97-AF65-F5344CB8AC3E}">
        <p14:creationId xmlns:p14="http://schemas.microsoft.com/office/powerpoint/2010/main" val="36078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02E6AEA-99C9-4A6A-8891-888FD962219F}" type="slidenum">
              <a:rPr lang="en-US" smtClean="0"/>
              <a:t>1</a:t>
            </a:fld>
            <a:endParaRPr lang="en-US"/>
          </a:p>
        </p:txBody>
      </p:sp>
    </p:spTree>
    <p:extLst>
      <p:ext uri="{BB962C8B-B14F-4D97-AF65-F5344CB8AC3E}">
        <p14:creationId xmlns:p14="http://schemas.microsoft.com/office/powerpoint/2010/main" val="350424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this means for blacks</a:t>
            </a:r>
            <a:r>
              <a:rPr lang="en-US" baseline="0" dirty="0" smtClean="0"/>
              <a:t> is, the more stable they are, the less they are influenced by their partners, and the more they are influenced by their partners, the less stable they are. </a:t>
            </a:r>
            <a:endParaRPr lang="en-US" dirty="0"/>
          </a:p>
        </p:txBody>
      </p:sp>
      <p:sp>
        <p:nvSpPr>
          <p:cNvPr id="4" name="Slide Number Placeholder 3"/>
          <p:cNvSpPr>
            <a:spLocks noGrp="1"/>
          </p:cNvSpPr>
          <p:nvPr>
            <p:ph type="sldNum" sz="quarter" idx="10"/>
          </p:nvPr>
        </p:nvSpPr>
        <p:spPr/>
        <p:txBody>
          <a:bodyPr/>
          <a:lstStyle/>
          <a:p>
            <a:fld id="{CE3D6C5B-A0BB-486D-9C39-C20B075B774E}" type="slidenum">
              <a:rPr lang="en-US" smtClean="0"/>
              <a:t>10</a:t>
            </a:fld>
            <a:endParaRPr lang="en-US"/>
          </a:p>
        </p:txBody>
      </p:sp>
    </p:spTree>
    <p:extLst>
      <p:ext uri="{BB962C8B-B14F-4D97-AF65-F5344CB8AC3E}">
        <p14:creationId xmlns:p14="http://schemas.microsoft.com/office/powerpoint/2010/main" val="119636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EBF7160-C5AF-4866-B0D4-DF36D543AEBF}" type="slidenum">
              <a:rPr lang="en-US" smtClean="0"/>
              <a:t>11</a:t>
            </a:fld>
            <a:endParaRPr lang="en-US"/>
          </a:p>
        </p:txBody>
      </p:sp>
    </p:spTree>
    <p:extLst>
      <p:ext uri="{BB962C8B-B14F-4D97-AF65-F5344CB8AC3E}">
        <p14:creationId xmlns:p14="http://schemas.microsoft.com/office/powerpoint/2010/main" val="43902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university</a:t>
            </a:r>
            <a:r>
              <a:rPr lang="en-US" baseline="0" dirty="0" smtClean="0"/>
              <a:t>, s</a:t>
            </a:r>
            <a:r>
              <a:rPr lang="en-US" dirty="0" smtClean="0"/>
              <a:t>tudents are from all over the world. </a:t>
            </a:r>
          </a:p>
          <a:p>
            <a:endParaRPr lang="en-US" dirty="0" smtClean="0"/>
          </a:p>
          <a:p>
            <a:r>
              <a:rPr lang="en-US" dirty="0" smtClean="0"/>
              <a:t>By studying social interactions there, we can test whether nationality-based</a:t>
            </a:r>
            <a:r>
              <a:rPr lang="en-US" baseline="0" dirty="0" smtClean="0"/>
              <a:t> status differences shape interactions across a wide range of countries. We know our effects aren’t limited to a few specific countries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by doing this we are able to tease apart country status from majority group status. For example, if we ran this in the United States, the majority of our participants would be American and therefore from a high-status country but also part of the majority group. No one is the majority group there and so we can more carefully pinpoint status differences as contributing to any effects.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BF7160-C5AF-4866-B0D4-DF36D543AEBF}" type="slidenum">
              <a:rPr lang="en-US" smtClean="0"/>
              <a:t>12</a:t>
            </a:fld>
            <a:endParaRPr lang="en-US"/>
          </a:p>
        </p:txBody>
      </p:sp>
    </p:spTree>
    <p:extLst>
      <p:ext uri="{BB962C8B-B14F-4D97-AF65-F5344CB8AC3E}">
        <p14:creationId xmlns:p14="http://schemas.microsoft.com/office/powerpoint/2010/main" val="214035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define status as the amount of admiration and prestige countries receive from people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operationalize status based on the Human Development Index (HDI)—a composite statistic of life expectancy, education, and per capita income indicators</a:t>
            </a:r>
            <a:r>
              <a:rPr lang="en-US" sz="1200" kern="1200" baseline="0" dirty="0" smtClean="0">
                <a:solidFill>
                  <a:schemeClr val="tx1"/>
                </a:solidFill>
                <a:effectLst/>
                <a:latin typeface="+mn-lt"/>
                <a:ea typeface="+mn-ea"/>
                <a:cs typeface="+mn-cs"/>
              </a:rPr>
              <a:t> for each country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BF7160-C5AF-4866-B0D4-DF36D543AEBF}" type="slidenum">
              <a:rPr lang="en-US" smtClean="0"/>
              <a:t>13</a:t>
            </a:fld>
            <a:endParaRPr lang="en-US"/>
          </a:p>
        </p:txBody>
      </p:sp>
    </p:spTree>
    <p:extLst>
      <p:ext uri="{BB962C8B-B14F-4D97-AF65-F5344CB8AC3E}">
        <p14:creationId xmlns:p14="http://schemas.microsoft.com/office/powerpoint/2010/main" val="38690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I mentioned earlier, we operationalized status based on the human development index.</a:t>
            </a:r>
          </a:p>
          <a:p>
            <a:endParaRPr lang="en-US" baseline="0" dirty="0" smtClean="0"/>
          </a:p>
          <a:p>
            <a:r>
              <a:rPr lang="en-US" baseline="0" dirty="0" smtClean="0"/>
              <a:t>We broke participants into two categories – high and low</a:t>
            </a:r>
          </a:p>
          <a:p>
            <a:endParaRPr lang="en-US" baseline="0" dirty="0" smtClean="0"/>
          </a:p>
          <a:p>
            <a:r>
              <a:rPr lang="en-US" baseline="0" dirty="0" smtClean="0"/>
              <a:t>For example, if we had a participant from Norway, he or she would be told that their home country is in the top 25% of countries in the world according to the HDI. To make this really clear, we developed what we called the “</a:t>
            </a:r>
            <a:r>
              <a:rPr lang="en-US" baseline="0" dirty="0" err="1" smtClean="0"/>
              <a:t>Haq</a:t>
            </a:r>
            <a:r>
              <a:rPr lang="en-US" baseline="0" dirty="0" smtClean="0"/>
              <a:t>-Sen” line  And we told people their country was either above or below this line. So one group of people was above the </a:t>
            </a:r>
            <a:r>
              <a:rPr lang="en-US" baseline="0" dirty="0" err="1" smtClean="0"/>
              <a:t>Haq</a:t>
            </a:r>
            <a:r>
              <a:rPr lang="en-US" baseline="0" dirty="0" smtClean="0"/>
              <a:t>-Sen line. </a:t>
            </a:r>
          </a:p>
        </p:txBody>
      </p:sp>
      <p:sp>
        <p:nvSpPr>
          <p:cNvPr id="4" name="Slide Number Placeholder 3"/>
          <p:cNvSpPr>
            <a:spLocks noGrp="1"/>
          </p:cNvSpPr>
          <p:nvPr>
            <p:ph type="sldNum" sz="quarter" idx="10"/>
          </p:nvPr>
        </p:nvSpPr>
        <p:spPr/>
        <p:txBody>
          <a:bodyPr/>
          <a:lstStyle/>
          <a:p>
            <a:fld id="{AEBF7160-C5AF-4866-B0D4-DF36D543AEBF}" type="slidenum">
              <a:rPr lang="en-US" smtClean="0"/>
              <a:t>14</a:t>
            </a:fld>
            <a:endParaRPr lang="en-US"/>
          </a:p>
        </p:txBody>
      </p:sp>
    </p:spTree>
    <p:extLst>
      <p:ext uri="{BB962C8B-B14F-4D97-AF65-F5344CB8AC3E}">
        <p14:creationId xmlns:p14="http://schemas.microsoft.com/office/powerpoint/2010/main" val="4991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group of below was BELOW the </a:t>
            </a:r>
            <a:r>
              <a:rPr lang="en-US" baseline="0" dirty="0" err="1" smtClean="0"/>
              <a:t>Haq-sen</a:t>
            </a:r>
            <a:r>
              <a:rPr lang="en-US" baseline="0" dirty="0" smtClean="0"/>
              <a:t> line. </a:t>
            </a:r>
          </a:p>
          <a:p>
            <a:endParaRPr lang="en-US" baseline="0" dirty="0" smtClean="0"/>
          </a:p>
          <a:p>
            <a:r>
              <a:rPr lang="en-US" baseline="0" dirty="0" smtClean="0"/>
              <a:t>This is the information that participants are provided with –both about themselves and their partners. </a:t>
            </a:r>
            <a:endParaRPr lang="en-US" dirty="0"/>
          </a:p>
        </p:txBody>
      </p:sp>
      <p:sp>
        <p:nvSpPr>
          <p:cNvPr id="4" name="Slide Number Placeholder 3"/>
          <p:cNvSpPr>
            <a:spLocks noGrp="1"/>
          </p:cNvSpPr>
          <p:nvPr>
            <p:ph type="sldNum" sz="quarter" idx="10"/>
          </p:nvPr>
        </p:nvSpPr>
        <p:spPr/>
        <p:txBody>
          <a:bodyPr/>
          <a:lstStyle/>
          <a:p>
            <a:fld id="{AEBF7160-C5AF-4866-B0D4-DF36D543AEBF}" type="slidenum">
              <a:rPr lang="en-US" smtClean="0"/>
              <a:t>15</a:t>
            </a:fld>
            <a:endParaRPr lang="en-US"/>
          </a:p>
        </p:txBody>
      </p:sp>
    </p:spTree>
    <p:extLst>
      <p:ext uri="{BB962C8B-B14F-4D97-AF65-F5344CB8AC3E}">
        <p14:creationId xmlns:p14="http://schemas.microsoft.com/office/powerpoint/2010/main" val="3940889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if we had someone who was higher on the HDI interacting with someone lower on the HDI, this would be a cross-status interaction</a:t>
            </a:r>
          </a:p>
          <a:p>
            <a:endParaRPr lang="en-US" baseline="0" dirty="0" smtClean="0"/>
          </a:p>
          <a:p>
            <a:r>
              <a:rPr lang="en-US" baseline="0" dirty="0" smtClean="0"/>
              <a:t>I want to note that it’s not the case that status always fell along racial or ethnic lines. You can see here two participants who were a cross-status dyad but both identified as white. </a:t>
            </a:r>
            <a:endParaRPr lang="en-US" dirty="0"/>
          </a:p>
        </p:txBody>
      </p:sp>
      <p:sp>
        <p:nvSpPr>
          <p:cNvPr id="4" name="Slide Number Placeholder 3"/>
          <p:cNvSpPr>
            <a:spLocks noGrp="1"/>
          </p:cNvSpPr>
          <p:nvPr>
            <p:ph type="sldNum" sz="quarter" idx="10"/>
          </p:nvPr>
        </p:nvSpPr>
        <p:spPr/>
        <p:txBody>
          <a:bodyPr/>
          <a:lstStyle/>
          <a:p>
            <a:fld id="{AEBF7160-C5AF-4866-B0D4-DF36D543AEBF}" type="slidenum">
              <a:rPr lang="en-US" smtClean="0"/>
              <a:t>16</a:t>
            </a:fld>
            <a:endParaRPr lang="en-US"/>
          </a:p>
        </p:txBody>
      </p:sp>
    </p:spTree>
    <p:extLst>
      <p:ext uri="{BB962C8B-B14F-4D97-AF65-F5344CB8AC3E}">
        <p14:creationId xmlns:p14="http://schemas.microsoft.com/office/powerpoint/2010/main" val="3886573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Same-status dyads were composed of people from two countries similar in status. </a:t>
            </a:r>
          </a:p>
          <a:p>
            <a:endParaRPr lang="en-US" baseline="0" dirty="0" smtClean="0"/>
          </a:p>
          <a:p>
            <a:r>
              <a:rPr lang="en-US" baseline="0" dirty="0" smtClean="0"/>
              <a:t>So for example, someone from Norway interacting with someone from South Korea – both two countries high in status according to the HDI.</a:t>
            </a:r>
            <a:endParaRPr lang="en-US" dirty="0"/>
          </a:p>
        </p:txBody>
      </p:sp>
      <p:sp>
        <p:nvSpPr>
          <p:cNvPr id="4" name="Slide Number Placeholder 3"/>
          <p:cNvSpPr>
            <a:spLocks noGrp="1"/>
          </p:cNvSpPr>
          <p:nvPr>
            <p:ph type="sldNum" sz="quarter" idx="10"/>
          </p:nvPr>
        </p:nvSpPr>
        <p:spPr/>
        <p:txBody>
          <a:bodyPr/>
          <a:lstStyle/>
          <a:p>
            <a:fld id="{AEBF7160-C5AF-4866-B0D4-DF36D543AEBF}" type="slidenum">
              <a:rPr lang="en-US" smtClean="0"/>
              <a:t>17</a:t>
            </a:fld>
            <a:endParaRPr lang="en-US"/>
          </a:p>
        </p:txBody>
      </p:sp>
    </p:spTree>
    <p:extLst>
      <p:ext uri="{BB962C8B-B14F-4D97-AF65-F5344CB8AC3E}">
        <p14:creationId xmlns:p14="http://schemas.microsoft.com/office/powerpoint/2010/main" val="388311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had dyads</a:t>
            </a:r>
            <a:r>
              <a:rPr lang="en-US" baseline="0" dirty="0" smtClean="0"/>
              <a:t> who were same-status because both partners were lower on HDI. </a:t>
            </a:r>
            <a:endParaRPr lang="en-US" dirty="0" smtClean="0"/>
          </a:p>
          <a:p>
            <a:endParaRPr lang="en-US" baseline="0" dirty="0" smtClean="0"/>
          </a:p>
          <a:p>
            <a:r>
              <a:rPr lang="en-US" baseline="0" dirty="0" smtClean="0"/>
              <a:t>Pakistan and Malawi</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EBF7160-C5AF-4866-B0D4-DF36D543AEBF}" type="slidenum">
              <a:rPr lang="en-US" smtClean="0"/>
              <a:t>18</a:t>
            </a:fld>
            <a:endParaRPr lang="en-US"/>
          </a:p>
        </p:txBody>
      </p:sp>
    </p:spTree>
    <p:extLst>
      <p:ext uri="{BB962C8B-B14F-4D97-AF65-F5344CB8AC3E}">
        <p14:creationId xmlns:p14="http://schemas.microsoft.com/office/powerpoint/2010/main" val="3919152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participants receive information about each other’s home countries, they have a few minutes to get to know one another before completing the negotiation exercise.  </a:t>
            </a:r>
          </a:p>
          <a:p>
            <a:endParaRPr lang="en-US" baseline="0" dirty="0" smtClean="0"/>
          </a:p>
          <a:p>
            <a:r>
              <a:rPr lang="en-US" dirty="0" smtClean="0"/>
              <a:t>Here’s an example of how one of these exercises unfolded: </a:t>
            </a:r>
            <a:r>
              <a:rPr lang="en-US" baseline="0" dirty="0" smtClean="0"/>
              <a:t>one person is trying to sell a biotech plant and the other is trying to buy a plant. </a:t>
            </a:r>
          </a:p>
          <a:p>
            <a:endParaRPr lang="en-US" baseline="0" dirty="0" smtClean="0"/>
          </a:p>
          <a:p>
            <a:r>
              <a:rPr lang="en-US" baseline="0" dirty="0" smtClean="0"/>
              <a:t>the lowest the seller will sell for is 17 million dollars, and the highest the buyer will buy for is 25 million dollars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they do not have this information about each other.</a:t>
            </a:r>
            <a:r>
              <a:rPr lang="en-US" baseline="0" dirty="0" smtClean="0"/>
              <a:t> So in negotiating, they are trying to figure out where there partner stands in order to get the best deal for themselves as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during this negotiation we predicted that….</a:t>
            </a:r>
          </a:p>
          <a:p>
            <a:endParaRPr lang="en-US" baseline="0" dirty="0" smtClean="0"/>
          </a:p>
        </p:txBody>
      </p:sp>
      <p:sp>
        <p:nvSpPr>
          <p:cNvPr id="4" name="Slide Number Placeholder 3"/>
          <p:cNvSpPr>
            <a:spLocks noGrp="1"/>
          </p:cNvSpPr>
          <p:nvPr>
            <p:ph type="sldNum" sz="quarter" idx="10"/>
          </p:nvPr>
        </p:nvSpPr>
        <p:spPr/>
        <p:txBody>
          <a:bodyPr/>
          <a:lstStyle/>
          <a:p>
            <a:fld id="{AEBF7160-C5AF-4866-B0D4-DF36D543AEBF}" type="slidenum">
              <a:rPr lang="en-US" smtClean="0"/>
              <a:t>19</a:t>
            </a:fld>
            <a:endParaRPr lang="en-US"/>
          </a:p>
        </p:txBody>
      </p:sp>
    </p:spTree>
    <p:extLst>
      <p:ext uri="{BB962C8B-B14F-4D97-AF65-F5344CB8AC3E}">
        <p14:creationId xmlns:p14="http://schemas.microsoft.com/office/powerpoint/2010/main" val="313924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in interpersonal encounters, people</a:t>
            </a:r>
            <a:r>
              <a:rPr lang="en-US" baseline="0" dirty="0" smtClean="0"/>
              <a:t> give off all sorts of emotion displays that can be interpreted with different meaning</a:t>
            </a:r>
          </a:p>
          <a:p>
            <a:r>
              <a:rPr lang="en-US" baseline="0" dirty="0" smtClean="0"/>
              <a:t>Here are some examples from a study I just ran in AD, where people engaged a few negotiation tasks. The woman here gave off a series of clear emotion displays</a:t>
            </a:r>
          </a:p>
          <a:p>
            <a:endParaRPr lang="en-US" b="1" baseline="0" dirty="0" smtClean="0"/>
          </a:p>
          <a:p>
            <a:r>
              <a:rPr lang="en-US" b="1" baseline="0" dirty="0" smtClean="0"/>
              <a:t>Left Boy: New Zealand</a:t>
            </a:r>
          </a:p>
          <a:p>
            <a:r>
              <a:rPr lang="en-US" b="1" baseline="0" dirty="0" smtClean="0"/>
              <a:t>Girl: Chile</a:t>
            </a:r>
          </a:p>
          <a:p>
            <a:r>
              <a:rPr lang="en-US" b="1" baseline="0" dirty="0" smtClean="0"/>
              <a:t>Boy in Red: Gambia</a:t>
            </a:r>
          </a:p>
        </p:txBody>
      </p:sp>
      <p:sp>
        <p:nvSpPr>
          <p:cNvPr id="4" name="Slide Number Placeholder 3"/>
          <p:cNvSpPr>
            <a:spLocks noGrp="1"/>
          </p:cNvSpPr>
          <p:nvPr>
            <p:ph type="sldNum" sz="quarter" idx="10"/>
          </p:nvPr>
        </p:nvSpPr>
        <p:spPr/>
        <p:txBody>
          <a:bodyPr/>
          <a:lstStyle/>
          <a:p>
            <a:fld id="{602E6AEA-99C9-4A6A-8891-888FD962219F}" type="slidenum">
              <a:rPr lang="en-US" smtClean="0"/>
              <a:t>2</a:t>
            </a:fld>
            <a:endParaRPr lang="en-US"/>
          </a:p>
        </p:txBody>
      </p:sp>
    </p:spTree>
    <p:extLst>
      <p:ext uri="{BB962C8B-B14F-4D97-AF65-F5344CB8AC3E}">
        <p14:creationId xmlns:p14="http://schemas.microsoft.com/office/powerpoint/2010/main" val="2750901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6C5B-A0BB-486D-9C39-C20B075B774E}" type="slidenum">
              <a:rPr lang="en-US" smtClean="0"/>
              <a:t>20</a:t>
            </a:fld>
            <a:endParaRPr lang="en-US"/>
          </a:p>
        </p:txBody>
      </p:sp>
    </p:spTree>
    <p:extLst>
      <p:ext uri="{BB962C8B-B14F-4D97-AF65-F5344CB8AC3E}">
        <p14:creationId xmlns:p14="http://schemas.microsoft.com/office/powerpoint/2010/main" val="2661910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6C5B-A0BB-486D-9C39-C20B075B774E}" type="slidenum">
              <a:rPr lang="en-US" smtClean="0"/>
              <a:t>21</a:t>
            </a:fld>
            <a:endParaRPr lang="en-US"/>
          </a:p>
        </p:txBody>
      </p:sp>
    </p:spTree>
    <p:extLst>
      <p:ext uri="{BB962C8B-B14F-4D97-AF65-F5344CB8AC3E}">
        <p14:creationId xmlns:p14="http://schemas.microsoft.com/office/powerpoint/2010/main" val="34037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A94D6-E00F-4B70-8C76-62C59DE753DB}" type="slidenum">
              <a:rPr lang="en-US" smtClean="0"/>
              <a:t>22</a:t>
            </a:fld>
            <a:endParaRPr lang="en-US"/>
          </a:p>
        </p:txBody>
      </p:sp>
    </p:spTree>
    <p:extLst>
      <p:ext uri="{BB962C8B-B14F-4D97-AF65-F5344CB8AC3E}">
        <p14:creationId xmlns:p14="http://schemas.microsoft.com/office/powerpoint/2010/main" val="3183523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endParaRPr lang="en-US" dirty="0"/>
          </a:p>
        </p:txBody>
      </p:sp>
      <p:sp>
        <p:nvSpPr>
          <p:cNvPr id="4" name="Slide Number Placeholder 3"/>
          <p:cNvSpPr>
            <a:spLocks noGrp="1"/>
          </p:cNvSpPr>
          <p:nvPr>
            <p:ph type="sldNum" sz="quarter" idx="10"/>
          </p:nvPr>
        </p:nvSpPr>
        <p:spPr/>
        <p:txBody>
          <a:bodyPr/>
          <a:lstStyle/>
          <a:p>
            <a:fld id="{CE3D6C5B-A0BB-486D-9C39-C20B075B774E}" type="slidenum">
              <a:rPr lang="en-US" smtClean="0"/>
              <a:t>23</a:t>
            </a:fld>
            <a:endParaRPr lang="en-US"/>
          </a:p>
        </p:txBody>
      </p:sp>
    </p:spTree>
    <p:extLst>
      <p:ext uri="{BB962C8B-B14F-4D97-AF65-F5344CB8AC3E}">
        <p14:creationId xmlns:p14="http://schemas.microsoft.com/office/powerpoint/2010/main" val="2595913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relationship between stability and influence is due in part to actual similarity at the prior time point (the more similar they are, the more that stability will "lead to" influence" like assumed similarity leads to accuracy when two people are actually similar. For Blacks, their partner's past scores predict their past scores MORE when they are actually similar (and probably less when they are dissimilar). also, blacks are more stable when they were similar to their partner's in the past. so in other words, actual similarity leads them o be moth more stable and more influenced</a:t>
            </a:r>
          </a:p>
          <a:p>
            <a:endParaRPr lang="en-US" dirty="0" smtClean="0"/>
          </a:p>
          <a:p>
            <a:r>
              <a:rPr lang="en-US" dirty="0" smtClean="0"/>
              <a:t>IMAGINE THAT</a:t>
            </a:r>
            <a:r>
              <a:rPr lang="en-US" baseline="0" dirty="0" smtClean="0"/>
              <a:t> TWO PEOPLE HAVE THE EXACT SAME SCORE AT TIME 1—PEOPLE MAY BE MORE STABLE IF THEY ARE SIMILAR TO THEIR PARTNER IN THE PAST (IN THIS SENSE, STABILITY CAN BE THOUGHT OF AS ANOTHER FORM OF INFLUENCE). THEY CAN ALSO (INDEPENDENTLY) BE MORE INFLUENCED. AND IF THEY ARE BOTH OF THOSE THINGS, THEN STABILITY AND INFLUENCE ARE BASICALLY THE SAME PATHS BECAUSE THEY ARE BASED ON THE SAME PRIOR SCORE. </a:t>
            </a:r>
          </a:p>
          <a:p>
            <a:endParaRPr lang="en-US" baseline="0" dirty="0" smtClean="0"/>
          </a:p>
          <a:p>
            <a:r>
              <a:rPr lang="en-US" baseline="0" dirty="0" smtClean="0"/>
              <a:t>**in the analysis looking a unique stability and influence </a:t>
            </a:r>
          </a:p>
          <a:p>
            <a:endParaRPr lang="en-US" baseline="0" dirty="0" smtClean="0"/>
          </a:p>
          <a:p>
            <a:r>
              <a:rPr lang="en-US" baseline="0" dirty="0" smtClean="0"/>
              <a:t>We see that only for Blacks with Whites, stability and influence are both positively associated with </a:t>
            </a:r>
            <a:r>
              <a:rPr lang="en-US" baseline="0" dirty="0" err="1" smtClean="0"/>
              <a:t>simiarlity</a:t>
            </a:r>
            <a:r>
              <a:rPr lang="en-US" baseline="0" dirty="0" smtClean="0"/>
              <a:t> within time point—so those who are similar to their partners in the past are more likely to be stable (adjusting for any overlap between stability and influence), and they are also more likely to be influenced. Adjusting for similarity creates a suppressor effect—the effect becomes even more negative. </a:t>
            </a:r>
          </a:p>
          <a:p>
            <a:endParaRPr lang="en-US" baseline="0" dirty="0" smtClean="0"/>
          </a:p>
          <a:p>
            <a:r>
              <a:rPr lang="en-US" baseline="0" dirty="0" smtClean="0"/>
              <a:t>Random effects: </a:t>
            </a:r>
            <a:endParaRPr lang="en-US" dirty="0" smtClean="0"/>
          </a:p>
          <a:p>
            <a:endParaRPr lang="en-US" dirty="0"/>
          </a:p>
        </p:txBody>
      </p:sp>
      <p:sp>
        <p:nvSpPr>
          <p:cNvPr id="4" name="Slide Number Placeholder 3"/>
          <p:cNvSpPr>
            <a:spLocks noGrp="1"/>
          </p:cNvSpPr>
          <p:nvPr>
            <p:ph type="sldNum" sz="quarter" idx="10"/>
          </p:nvPr>
        </p:nvSpPr>
        <p:spPr/>
        <p:txBody>
          <a:bodyPr/>
          <a:lstStyle/>
          <a:p>
            <a:fld id="{CE3D6C5B-A0BB-486D-9C39-C20B075B774E}" type="slidenum">
              <a:rPr lang="en-US" smtClean="0"/>
              <a:t>24</a:t>
            </a:fld>
            <a:endParaRPr lang="en-US"/>
          </a:p>
        </p:txBody>
      </p:sp>
    </p:spTree>
    <p:extLst>
      <p:ext uri="{BB962C8B-B14F-4D97-AF65-F5344CB8AC3E}">
        <p14:creationId xmlns:p14="http://schemas.microsoft.com/office/powerpoint/2010/main" val="580703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A94D6-E00F-4B70-8C76-62C59DE753DB}" type="slidenum">
              <a:rPr lang="en-US" smtClean="0"/>
              <a:t>25</a:t>
            </a:fld>
            <a:endParaRPr lang="en-US"/>
          </a:p>
        </p:txBody>
      </p:sp>
    </p:spTree>
    <p:extLst>
      <p:ext uri="{BB962C8B-B14F-4D97-AF65-F5344CB8AC3E}">
        <p14:creationId xmlns:p14="http://schemas.microsoft.com/office/powerpoint/2010/main" val="198618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can look at the extent to which one person’s physiology at one time point predicts another group member’s physiology at a later time point.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You can see here – if person a predicts person b’s physiology – then person B is said to be physiologically linked to person A</a:t>
            </a:r>
          </a:p>
          <a:p>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BF7160-C5AF-4866-B0D4-DF36D543AEBF}" type="slidenum">
              <a:rPr lang="en-US" smtClean="0"/>
              <a:t>3</a:t>
            </a:fld>
            <a:endParaRPr lang="en-US"/>
          </a:p>
        </p:txBody>
      </p:sp>
    </p:spTree>
    <p:extLst>
      <p:ext uri="{BB962C8B-B14F-4D97-AF65-F5344CB8AC3E}">
        <p14:creationId xmlns:p14="http://schemas.microsoft.com/office/powerpoint/2010/main" val="262531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Within the same model, I can also flip this so that now Person B’s physiology predicts A’s over time</a:t>
            </a:r>
          </a:p>
          <a:p>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BF7160-C5AF-4866-B0D4-DF36D543AEBF}" type="slidenum">
              <a:rPr lang="en-US" smtClean="0"/>
              <a:t>4</a:t>
            </a:fld>
            <a:endParaRPr lang="en-US"/>
          </a:p>
        </p:txBody>
      </p:sp>
    </p:spTree>
    <p:extLst>
      <p:ext uri="{BB962C8B-B14F-4D97-AF65-F5344CB8AC3E}">
        <p14:creationId xmlns:p14="http://schemas.microsoft.com/office/powerpoint/2010/main" val="287408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model, we also adjust for physiological stability – the extent to which people predict their own physiology over time</a:t>
            </a:r>
          </a:p>
          <a:p>
            <a:r>
              <a:rPr lang="en-US" baseline="0" dirty="0" smtClean="0"/>
              <a:t>Likely biggest predictor</a:t>
            </a:r>
          </a:p>
          <a:p>
            <a:r>
              <a:rPr lang="en-US" baseline="0" dirty="0" smtClean="0"/>
              <a:t>We are adjusting for this</a:t>
            </a:r>
          </a:p>
          <a:p>
            <a:endParaRPr lang="en-US" baseline="0" dirty="0" smtClean="0"/>
          </a:p>
          <a:p>
            <a:r>
              <a:rPr lang="en-US" baseline="0" dirty="0" smtClean="0"/>
              <a:t>Linkage or influence over and above physiological stability</a:t>
            </a:r>
          </a:p>
          <a:p>
            <a:endParaRPr lang="en-US" baseline="0" dirty="0" smtClean="0"/>
          </a:p>
          <a:p>
            <a:r>
              <a:rPr lang="en-US" baseline="0" dirty="0" smtClean="0"/>
              <a:t>Anyone familiar with dyadic analyses will notice that this is a modified version of the Actor Partner Interdependence Model that can be used for repeated measures within dyads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EBF7160-C5AF-4866-B0D4-DF36D543AEBF}" type="slidenum">
              <a:rPr lang="en-US" smtClean="0"/>
              <a:t>5</a:t>
            </a:fld>
            <a:endParaRPr lang="en-US"/>
          </a:p>
        </p:txBody>
      </p:sp>
    </p:spTree>
    <p:extLst>
      <p:ext uri="{BB962C8B-B14F-4D97-AF65-F5344CB8AC3E}">
        <p14:creationId xmlns:p14="http://schemas.microsoft.com/office/powerpoint/2010/main" val="26301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team context, is part of the hijacking of stability for the sake of influence lead to better group outcomes, and group processes (people coming to a consensus)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this mean for people who are temperamentally stable or unstable, influence may be able to move stability around? What if it means if am influenced by others, does this sacrifice my stability? </a:t>
            </a:r>
          </a:p>
          <a:p>
            <a:endParaRPr lang="en-US" dirty="0"/>
          </a:p>
        </p:txBody>
      </p:sp>
      <p:sp>
        <p:nvSpPr>
          <p:cNvPr id="4" name="Slide Number Placeholder 3"/>
          <p:cNvSpPr>
            <a:spLocks noGrp="1"/>
          </p:cNvSpPr>
          <p:nvPr>
            <p:ph type="sldNum" sz="quarter" idx="10"/>
          </p:nvPr>
        </p:nvSpPr>
        <p:spPr/>
        <p:txBody>
          <a:bodyPr/>
          <a:lstStyle/>
          <a:p>
            <a:fld id="{CE3D6C5B-A0BB-486D-9C39-C20B075B774E}" type="slidenum">
              <a:rPr lang="en-US" smtClean="0"/>
              <a:t>6</a:t>
            </a:fld>
            <a:endParaRPr lang="en-US"/>
          </a:p>
        </p:txBody>
      </p:sp>
    </p:spTree>
    <p:extLst>
      <p:ext uri="{BB962C8B-B14F-4D97-AF65-F5344CB8AC3E}">
        <p14:creationId xmlns:p14="http://schemas.microsoft.com/office/powerpoint/2010/main" val="227655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into</a:t>
            </a:r>
            <a:r>
              <a:rPr lang="en-US" baseline="0" dirty="0" smtClean="0"/>
              <a:t> the idea that there might be more a cost to stability for some people compared to others</a:t>
            </a:r>
          </a:p>
          <a:p>
            <a:endParaRPr lang="en-US" baseline="0" dirty="0" smtClean="0"/>
          </a:p>
          <a:p>
            <a:r>
              <a:rPr lang="en-US" baseline="0" dirty="0" smtClean="0"/>
              <a:t>Note that in all of these interactions there are fluxes and flows in the intensity of affective states</a:t>
            </a:r>
            <a:endParaRPr lang="en-US" dirty="0"/>
          </a:p>
        </p:txBody>
      </p:sp>
      <p:sp>
        <p:nvSpPr>
          <p:cNvPr id="4" name="Slide Number Placeholder 3"/>
          <p:cNvSpPr>
            <a:spLocks noGrp="1"/>
          </p:cNvSpPr>
          <p:nvPr>
            <p:ph type="sldNum" sz="quarter" idx="10"/>
          </p:nvPr>
        </p:nvSpPr>
        <p:spPr/>
        <p:txBody>
          <a:bodyPr/>
          <a:lstStyle/>
          <a:p>
            <a:fld id="{CE3D6C5B-A0BB-486D-9C39-C20B075B774E}" type="slidenum">
              <a:rPr lang="en-US" smtClean="0"/>
              <a:t>7</a:t>
            </a:fld>
            <a:endParaRPr lang="en-US"/>
          </a:p>
        </p:txBody>
      </p:sp>
    </p:spTree>
    <p:extLst>
      <p:ext uri="{BB962C8B-B14F-4D97-AF65-F5344CB8AC3E}">
        <p14:creationId xmlns:p14="http://schemas.microsoft.com/office/powerpoint/2010/main" val="284694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D6C5B-A0BB-486D-9C39-C20B075B774E}" type="slidenum">
              <a:rPr lang="en-US" smtClean="0"/>
              <a:t>8</a:t>
            </a:fld>
            <a:endParaRPr lang="en-US"/>
          </a:p>
        </p:txBody>
      </p:sp>
    </p:spTree>
    <p:extLst>
      <p:ext uri="{BB962C8B-B14F-4D97-AF65-F5344CB8AC3E}">
        <p14:creationId xmlns:p14="http://schemas.microsoft.com/office/powerpoint/2010/main" val="4212029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2E6AEA-99C9-4A6A-8891-888FD962219F}" type="slidenum">
              <a:rPr lang="en-US" smtClean="0"/>
              <a:t>9</a:t>
            </a:fld>
            <a:endParaRPr lang="en-US"/>
          </a:p>
        </p:txBody>
      </p:sp>
    </p:spTree>
    <p:extLst>
      <p:ext uri="{BB962C8B-B14F-4D97-AF65-F5344CB8AC3E}">
        <p14:creationId xmlns:p14="http://schemas.microsoft.com/office/powerpoint/2010/main" val="214031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2DEA1F-EE61-470C-BCB0-74433419903D}"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340188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DEA1F-EE61-470C-BCB0-74433419903D}"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209434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DEA1F-EE61-470C-BCB0-74433419903D}"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380863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gular">
    <p:spTree>
      <p:nvGrpSpPr>
        <p:cNvPr id="1" name=""/>
        <p:cNvGrpSpPr/>
        <p:nvPr/>
      </p:nvGrpSpPr>
      <p:grpSpPr>
        <a:xfrm>
          <a:off x="0" y="0"/>
          <a:ext cx="0" cy="0"/>
          <a:chOff x="0" y="0"/>
          <a:chExt cx="0" cy="0"/>
        </a:xfrm>
      </p:grpSpPr>
      <p:sp>
        <p:nvSpPr>
          <p:cNvPr id="2" name="Title 1"/>
          <p:cNvSpPr>
            <a:spLocks noGrp="1"/>
          </p:cNvSpPr>
          <p:nvPr>
            <p:ph type="title"/>
          </p:nvPr>
        </p:nvSpPr>
        <p:spPr>
          <a:xfrm>
            <a:off x="812799" y="123565"/>
            <a:ext cx="10637476" cy="699179"/>
          </a:xfrm>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812799" y="1383827"/>
            <a:ext cx="10871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711200" y="6405369"/>
            <a:ext cx="11362267" cy="365125"/>
          </a:xfrm>
        </p:spPr>
        <p:txBody>
          <a:bodyPr rtlCol="0"/>
          <a:lstStyle>
            <a:lvl1pPr algn="r">
              <a:defRPr/>
            </a:lvl1pPr>
          </a:lstStyle>
          <a:p>
            <a:fld id="{6961CDBD-10B2-FD4C-A991-EB2EE00BC44F}" type="datetimeFigureOut">
              <a:rPr lang="en-US" smtClean="0"/>
              <a:pPr/>
              <a:t>2/15/19</a:t>
            </a:fld>
            <a:endParaRPr lang="en-US" dirty="0"/>
          </a:p>
        </p:txBody>
      </p:sp>
      <p:sp>
        <p:nvSpPr>
          <p:cNvPr id="10" name="Slide Number Placeholder 9"/>
          <p:cNvSpPr>
            <a:spLocks noGrp="1"/>
          </p:cNvSpPr>
          <p:nvPr>
            <p:ph type="sldNum" sz="quarter" idx="16"/>
          </p:nvPr>
        </p:nvSpPr>
        <p:spPr/>
        <p:txBody>
          <a:bodyPr rtlCol="0"/>
          <a:lstStyle/>
          <a:p>
            <a:fld id="{7C143150-F11F-A545-9F5A-2965900CD382}" type="slidenum">
              <a:rPr lang="en-US" smtClean="0"/>
              <a:t>‹#›</a:t>
            </a:fld>
            <a:endParaRPr lang="en-US" dirty="0"/>
          </a:p>
        </p:txBody>
      </p:sp>
    </p:spTree>
    <p:extLst>
      <p:ext uri="{BB962C8B-B14F-4D97-AF65-F5344CB8AC3E}">
        <p14:creationId xmlns:p14="http://schemas.microsoft.com/office/powerpoint/2010/main" val="19869370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DEA1F-EE61-470C-BCB0-74433419903D}"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211186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2DEA1F-EE61-470C-BCB0-74433419903D}"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210173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DEA1F-EE61-470C-BCB0-74433419903D}" type="datetimeFigureOut">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330191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2DEA1F-EE61-470C-BCB0-74433419903D}" type="datetimeFigureOut">
              <a:rPr lang="en-US" smtClean="0"/>
              <a:t>2/15/19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275583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2DEA1F-EE61-470C-BCB0-74433419903D}" type="datetimeFigureOut">
              <a:rPr lang="en-US" smtClean="0"/>
              <a:t>2/15/19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197681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DEA1F-EE61-470C-BCB0-74433419903D}" type="datetimeFigureOut">
              <a:rPr lang="en-US" smtClean="0"/>
              <a:t>2/15/19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317610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DEA1F-EE61-470C-BCB0-74433419903D}" type="datetimeFigureOut">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39578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DEA1F-EE61-470C-BCB0-74433419903D}" type="datetimeFigureOut">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89CEF-8277-4506-8C13-150B558AF6FA}" type="slidenum">
              <a:rPr lang="en-US" smtClean="0"/>
              <a:t>‹#›</a:t>
            </a:fld>
            <a:endParaRPr lang="en-US"/>
          </a:p>
        </p:txBody>
      </p:sp>
    </p:spTree>
    <p:extLst>
      <p:ext uri="{BB962C8B-B14F-4D97-AF65-F5344CB8AC3E}">
        <p14:creationId xmlns:p14="http://schemas.microsoft.com/office/powerpoint/2010/main" val="22701154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DEA1F-EE61-470C-BCB0-74433419903D}" type="datetimeFigureOut">
              <a:rPr lang="en-US" smtClean="0"/>
              <a:t>2/15/19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89CEF-8277-4506-8C13-150B558AF6FA}" type="slidenum">
              <a:rPr lang="en-US" smtClean="0"/>
              <a:t>‹#›</a:t>
            </a:fld>
            <a:endParaRPr lang="en-US"/>
          </a:p>
        </p:txBody>
      </p:sp>
    </p:spTree>
    <p:extLst>
      <p:ext uri="{BB962C8B-B14F-4D97-AF65-F5344CB8AC3E}">
        <p14:creationId xmlns:p14="http://schemas.microsoft.com/office/powerpoint/2010/main" val="332652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36532"/>
            <a:ext cx="11789229" cy="2387600"/>
          </a:xfrm>
        </p:spPr>
        <p:txBody>
          <a:bodyPr>
            <a:noAutofit/>
          </a:bodyPr>
          <a:lstStyle/>
          <a:p>
            <a:r>
              <a:rPr lang="en-US" sz="4400" dirty="0" smtClean="0"/>
              <a:t>Are Those Who Are Influenced by Their Partners’ Physiological States Also Less Stable?</a:t>
            </a:r>
            <a:r>
              <a:rPr lang="en-US" sz="4400" dirty="0"/>
              <a:t/>
            </a:r>
            <a:br>
              <a:rPr lang="en-US" sz="4400" dirty="0"/>
            </a:br>
            <a:endParaRPr lang="en-US" sz="4400" dirty="0"/>
          </a:p>
        </p:txBody>
      </p:sp>
      <p:sp>
        <p:nvSpPr>
          <p:cNvPr id="3" name="TextBox 2"/>
          <p:cNvSpPr txBox="1"/>
          <p:nvPr/>
        </p:nvSpPr>
        <p:spPr>
          <a:xfrm>
            <a:off x="5604965" y="5339695"/>
            <a:ext cx="5253535" cy="1384995"/>
          </a:xfrm>
          <a:prstGeom prst="rect">
            <a:avLst/>
          </a:prstGeom>
          <a:noFill/>
        </p:spPr>
        <p:txBody>
          <a:bodyPr wrap="square" rtlCol="0">
            <a:spAutoFit/>
          </a:bodyPr>
          <a:lstStyle/>
          <a:p>
            <a:pPr algn="r"/>
            <a:r>
              <a:rPr lang="en-US" sz="2800" dirty="0" smtClean="0"/>
              <a:t>Tessa </a:t>
            </a:r>
            <a:r>
              <a:rPr lang="en-US" sz="2800" dirty="0" smtClean="0"/>
              <a:t>West</a:t>
            </a:r>
          </a:p>
          <a:p>
            <a:pPr algn="r"/>
            <a:r>
              <a:rPr lang="en-US" sz="2800" smtClean="0"/>
              <a:t>Katherine Thorson</a:t>
            </a:r>
            <a:endParaRPr lang="en-US" sz="2800" dirty="0" smtClean="0"/>
          </a:p>
          <a:p>
            <a:pPr algn="r"/>
            <a:r>
              <a:rPr lang="en-US" sz="2800" dirty="0" smtClean="0"/>
              <a:t>New York University</a:t>
            </a:r>
            <a:endParaRPr lang="en-US" sz="2800" dirty="0"/>
          </a:p>
        </p:txBody>
      </p:sp>
      <p:pic>
        <p:nvPicPr>
          <p:cNvPr id="2050" name="Picture 2" descr="Image result for nyu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8500" y="532963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6" t="21033" r="156" b="540"/>
          <a:stretch/>
        </p:blipFill>
        <p:spPr>
          <a:xfrm>
            <a:off x="-1" y="0"/>
            <a:ext cx="12192000" cy="2764563"/>
          </a:xfrm>
          <a:prstGeom prst="rect">
            <a:avLst/>
          </a:prstGeom>
        </p:spPr>
      </p:pic>
      <p:cxnSp>
        <p:nvCxnSpPr>
          <p:cNvPr id="8" name="Straight Connector 7"/>
          <p:cNvCxnSpPr/>
          <p:nvPr/>
        </p:nvCxnSpPr>
        <p:spPr>
          <a:xfrm>
            <a:off x="-2" y="2802663"/>
            <a:ext cx="121920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 y="6858000"/>
            <a:ext cx="121920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993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33240" y="648410"/>
            <a:ext cx="9888458" cy="5943600"/>
          </a:xfrm>
          <a:prstGeom prst="rect">
            <a:avLst/>
          </a:prstGeom>
        </p:spPr>
      </p:pic>
    </p:spTree>
    <p:extLst>
      <p:ext uri="{BB962C8B-B14F-4D97-AF65-F5344CB8AC3E}">
        <p14:creationId xmlns:p14="http://schemas.microsoft.com/office/powerpoint/2010/main" val="898402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4595" r="9700"/>
          <a:stretch/>
        </p:blipFill>
        <p:spPr>
          <a:xfrm flipH="1">
            <a:off x="1905000" y="1905000"/>
            <a:ext cx="3807372" cy="4219682"/>
          </a:xfrm>
          <a:prstGeom prst="rect">
            <a:avLst/>
          </a:prstGeom>
        </p:spPr>
      </p:pic>
      <p:sp>
        <p:nvSpPr>
          <p:cNvPr id="2" name="Slide Number Placeholder 1"/>
          <p:cNvSpPr>
            <a:spLocks noGrp="1"/>
          </p:cNvSpPr>
          <p:nvPr>
            <p:ph type="sldNum" sz="quarter" idx="12"/>
          </p:nvPr>
        </p:nvSpPr>
        <p:spPr/>
        <p:txBody>
          <a:bodyPr/>
          <a:lstStyle/>
          <a:p>
            <a:fld id="{B2994385-5960-4D47-9186-741F36D1826F}" type="slidenum">
              <a:rPr lang="en-US" smtClean="0"/>
              <a:pPr/>
              <a:t>11</a:t>
            </a:fld>
            <a:endParaRPr lang="en-US" dirty="0"/>
          </a:p>
        </p:txBody>
      </p:sp>
      <p:pic>
        <p:nvPicPr>
          <p:cNvPr id="7" name="Picture 6"/>
          <p:cNvPicPr/>
          <p:nvPr/>
        </p:nvPicPr>
        <p:blipFill rotWithShape="1">
          <a:blip r:embed="rId4"/>
          <a:srcRect l="5464" t="3618" r="10169" b="13730"/>
          <a:stretch/>
        </p:blipFill>
        <p:spPr>
          <a:xfrm>
            <a:off x="6308652" y="1905000"/>
            <a:ext cx="4104167" cy="4219682"/>
          </a:xfrm>
          <a:prstGeom prst="rect">
            <a:avLst/>
          </a:prstGeom>
        </p:spPr>
      </p:pic>
      <p:sp>
        <p:nvSpPr>
          <p:cNvPr id="6" name="TextBox 5"/>
          <p:cNvSpPr txBox="1"/>
          <p:nvPr/>
        </p:nvSpPr>
        <p:spPr>
          <a:xfrm>
            <a:off x="3280899" y="6277697"/>
            <a:ext cx="6324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N = 117 Dyadic Interactions</a:t>
            </a:r>
          </a:p>
        </p:txBody>
      </p:sp>
      <p:sp>
        <p:nvSpPr>
          <p:cNvPr id="8" name="Rectangle 3"/>
          <p:cNvSpPr txBox="1">
            <a:spLocks/>
          </p:cNvSpPr>
          <p:nvPr/>
        </p:nvSpPr>
        <p:spPr bwMode="auto">
          <a:xfrm>
            <a:off x="881742" y="80446"/>
            <a:ext cx="10515600" cy="1325563"/>
          </a:xfrm>
          <a:prstGeom prst="rect">
            <a:avLst/>
          </a:prstGeom>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smtClean="0"/>
              <a:t>Study 2</a:t>
            </a:r>
          </a:p>
        </p:txBody>
      </p:sp>
    </p:spTree>
    <p:extLst>
      <p:ext uri="{BB962C8B-B14F-4D97-AF65-F5344CB8AC3E}">
        <p14:creationId xmlns:p14="http://schemas.microsoft.com/office/powerpoint/2010/main" val="4259396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457201"/>
            <a:ext cx="7978107" cy="699179"/>
          </a:xfrm>
        </p:spPr>
        <p:txBody>
          <a:bodyPr>
            <a:normAutofit/>
          </a:bodyPr>
          <a:lstStyle/>
          <a:p>
            <a:r>
              <a:rPr lang="en-US" dirty="0" smtClean="0">
                <a:latin typeface="+mn-lt"/>
              </a:rPr>
              <a:t>Participant Backgrounds</a:t>
            </a:r>
            <a:endParaRPr lang="en-US" dirty="0">
              <a:latin typeface="+mn-lt"/>
            </a:endParaRPr>
          </a:p>
        </p:txBody>
      </p:sp>
      <p:sp>
        <p:nvSpPr>
          <p:cNvPr id="3" name="Content Placeholder 2"/>
          <p:cNvSpPr>
            <a:spLocks noGrp="1"/>
          </p:cNvSpPr>
          <p:nvPr>
            <p:ph sz="quarter" idx="1"/>
          </p:nvPr>
        </p:nvSpPr>
        <p:spPr>
          <a:xfrm>
            <a:off x="2057400" y="1600200"/>
            <a:ext cx="8382000" cy="5105400"/>
          </a:xfrm>
        </p:spPr>
        <p:txBody>
          <a:bodyPr>
            <a:normAutofit/>
          </a:bodyPr>
          <a:lstStyle/>
          <a:p>
            <a:r>
              <a:rPr lang="en-US" sz="3600" dirty="0"/>
              <a:t>54 home countries</a:t>
            </a:r>
          </a:p>
          <a:p>
            <a:pPr lvl="0"/>
            <a:r>
              <a:rPr lang="en-US" sz="3600" dirty="0"/>
              <a:t>56 languages</a:t>
            </a:r>
          </a:p>
          <a:p>
            <a:pPr lvl="0"/>
            <a:r>
              <a:rPr lang="en-US" sz="3600" dirty="0"/>
              <a:t>13 religions</a:t>
            </a:r>
          </a:p>
          <a:p>
            <a:pPr lvl="0"/>
            <a:r>
              <a:rPr lang="en-US" sz="3600" dirty="0"/>
              <a:t>26 racial groups</a:t>
            </a:r>
          </a:p>
          <a:p>
            <a:pPr lvl="0"/>
            <a:endParaRPr lang="en-US" sz="3600" dirty="0"/>
          </a:p>
          <a:p>
            <a:pPr lvl="0"/>
            <a:r>
              <a:rPr lang="en-US" sz="3600" dirty="0"/>
              <a:t>No majority group </a:t>
            </a:r>
          </a:p>
          <a:p>
            <a:pPr marL="0" indent="0">
              <a:buNone/>
            </a:pPr>
            <a:endParaRPr lang="en-US" dirty="0"/>
          </a:p>
        </p:txBody>
      </p:sp>
      <p:pic>
        <p:nvPicPr>
          <p:cNvPr id="1028" name="Picture 4" descr="Image result for u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1600200"/>
            <a:ext cx="332328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981200" y="1295401"/>
            <a:ext cx="8458200" cy="4525963"/>
          </a:xfrm>
        </p:spPr>
        <p:txBody>
          <a:bodyPr/>
          <a:lstStyle/>
          <a:p>
            <a:r>
              <a:rPr lang="en-US" dirty="0" smtClean="0"/>
              <a:t>The amount of admiration and prestige countries receive from people  across the world</a:t>
            </a:r>
          </a:p>
          <a:p>
            <a:r>
              <a:rPr lang="en-US" dirty="0" smtClean="0"/>
              <a:t>Human Development Index (HDI)</a:t>
            </a:r>
          </a:p>
          <a:p>
            <a:pPr lvl="1"/>
            <a:r>
              <a:rPr lang="en-US" dirty="0" smtClean="0"/>
              <a:t>Composite statistic of life expectancy, education, and per capita income indicators</a:t>
            </a:r>
          </a:p>
        </p:txBody>
      </p:sp>
      <p:pic>
        <p:nvPicPr>
          <p:cNvPr id="13314" name="Picture 2" descr="Image result for human development 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267200"/>
            <a:ext cx="5312018" cy="230187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461293" y="547689"/>
            <a:ext cx="7978107" cy="699179"/>
          </a:xfrm>
        </p:spPr>
        <p:txBody>
          <a:bodyPr>
            <a:normAutofit/>
          </a:bodyPr>
          <a:lstStyle/>
          <a:p>
            <a:r>
              <a:rPr lang="en-US" dirty="0" smtClean="0">
                <a:latin typeface="+mn-lt"/>
              </a:rPr>
              <a:t>Nationality-Based Status</a:t>
            </a:r>
            <a:endParaRPr lang="en-US" dirty="0">
              <a:latin typeface="+mn-lt"/>
            </a:endParaRPr>
          </a:p>
        </p:txBody>
      </p:sp>
    </p:spTree>
    <p:extLst>
      <p:ext uri="{BB962C8B-B14F-4D97-AF65-F5344CB8AC3E}">
        <p14:creationId xmlns:p14="http://schemas.microsoft.com/office/powerpoint/2010/main" val="28403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984375" y="2647950"/>
            <a:ext cx="4040188" cy="639762"/>
          </a:xfrm>
        </p:spPr>
        <p:txBody>
          <a:bodyPr>
            <a:normAutofit/>
          </a:bodyPr>
          <a:lstStyle/>
          <a:p>
            <a:pPr algn="ctr"/>
            <a:r>
              <a:rPr lang="en-US" sz="3200" dirty="0"/>
              <a:t>Higher on HDI</a:t>
            </a:r>
          </a:p>
        </p:txBody>
      </p:sp>
      <p:sp>
        <p:nvSpPr>
          <p:cNvPr id="7" name="Content Placeholder 6"/>
          <p:cNvSpPr>
            <a:spLocks noGrp="1"/>
          </p:cNvSpPr>
          <p:nvPr>
            <p:ph sz="half" idx="2"/>
          </p:nvPr>
        </p:nvSpPr>
        <p:spPr>
          <a:xfrm>
            <a:off x="1984375" y="3287712"/>
            <a:ext cx="4040188" cy="3951288"/>
          </a:xfrm>
        </p:spPr>
        <p:txBody>
          <a:bodyPr>
            <a:noAutofit/>
          </a:bodyPr>
          <a:lstStyle/>
          <a:p>
            <a:r>
              <a:rPr lang="en-US" dirty="0"/>
              <a:t>According to the 2015 Human Development Index (HDI), Norway is ranked </a:t>
            </a:r>
            <a:r>
              <a:rPr lang="en-US" b="1" dirty="0"/>
              <a:t>above </a:t>
            </a:r>
            <a:r>
              <a:rPr lang="en-US" dirty="0"/>
              <a:t>the </a:t>
            </a:r>
            <a:r>
              <a:rPr lang="en-US" dirty="0" err="1"/>
              <a:t>Haq</a:t>
            </a:r>
            <a:r>
              <a:rPr lang="en-US" dirty="0"/>
              <a:t>-Sen Line, placing it among the </a:t>
            </a:r>
            <a:r>
              <a:rPr lang="en-US" b="1" dirty="0"/>
              <a:t>top 25%</a:t>
            </a:r>
            <a:r>
              <a:rPr lang="en-US" dirty="0"/>
              <a:t> of countries in the world.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421" y="1360833"/>
            <a:ext cx="1564632" cy="1136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11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984375" y="2647950"/>
            <a:ext cx="4040188" cy="639762"/>
          </a:xfrm>
        </p:spPr>
        <p:txBody>
          <a:bodyPr>
            <a:normAutofit/>
          </a:bodyPr>
          <a:lstStyle/>
          <a:p>
            <a:pPr algn="ctr"/>
            <a:r>
              <a:rPr lang="en-US" sz="3200" dirty="0"/>
              <a:t>Higher on HDI</a:t>
            </a:r>
          </a:p>
        </p:txBody>
      </p:sp>
      <p:sp>
        <p:nvSpPr>
          <p:cNvPr id="5" name="Text Placeholder 4"/>
          <p:cNvSpPr>
            <a:spLocks noGrp="1"/>
          </p:cNvSpPr>
          <p:nvPr>
            <p:ph type="body" sz="quarter" idx="3"/>
          </p:nvPr>
        </p:nvSpPr>
        <p:spPr>
          <a:xfrm>
            <a:off x="6172201" y="2647950"/>
            <a:ext cx="4041775" cy="639762"/>
          </a:xfrm>
        </p:spPr>
        <p:txBody>
          <a:bodyPr>
            <a:normAutofit/>
          </a:bodyPr>
          <a:lstStyle/>
          <a:p>
            <a:pPr algn="ctr"/>
            <a:r>
              <a:rPr lang="en-US" sz="3200" dirty="0"/>
              <a:t>Lower on HDI</a:t>
            </a:r>
          </a:p>
        </p:txBody>
      </p:sp>
      <p:sp>
        <p:nvSpPr>
          <p:cNvPr id="6" name="Content Placeholder 5"/>
          <p:cNvSpPr>
            <a:spLocks noGrp="1"/>
          </p:cNvSpPr>
          <p:nvPr>
            <p:ph sz="quarter" idx="4"/>
          </p:nvPr>
        </p:nvSpPr>
        <p:spPr>
          <a:xfrm>
            <a:off x="6172201" y="3287712"/>
            <a:ext cx="4041775" cy="3951288"/>
          </a:xfrm>
        </p:spPr>
        <p:txBody>
          <a:bodyPr/>
          <a:lstStyle/>
          <a:p>
            <a:r>
              <a:rPr lang="en-US" dirty="0"/>
              <a:t>According to the 2015 Human Development Index (HDI), Bulgaria is ranked </a:t>
            </a:r>
            <a:r>
              <a:rPr lang="en-US" b="1" dirty="0"/>
              <a:t>below</a:t>
            </a:r>
            <a:r>
              <a:rPr lang="en-US" dirty="0"/>
              <a:t> the </a:t>
            </a:r>
            <a:r>
              <a:rPr lang="en-US" dirty="0" err="1"/>
              <a:t>Haq</a:t>
            </a:r>
            <a:r>
              <a:rPr lang="en-US" dirty="0"/>
              <a:t>-Sen Line, placing it among the </a:t>
            </a:r>
            <a:r>
              <a:rPr lang="en-US" b="1" dirty="0"/>
              <a:t>lower-ranked </a:t>
            </a:r>
            <a:r>
              <a:rPr lang="en-US" dirty="0"/>
              <a:t>countries in the world. </a:t>
            </a:r>
          </a:p>
          <a:p>
            <a:endParaRPr lang="en-US" dirty="0"/>
          </a:p>
        </p:txBody>
      </p:sp>
      <p:sp>
        <p:nvSpPr>
          <p:cNvPr id="7" name="Content Placeholder 6"/>
          <p:cNvSpPr>
            <a:spLocks noGrp="1"/>
          </p:cNvSpPr>
          <p:nvPr>
            <p:ph sz="half" idx="2"/>
          </p:nvPr>
        </p:nvSpPr>
        <p:spPr>
          <a:xfrm>
            <a:off x="1984375" y="3287712"/>
            <a:ext cx="4040188" cy="3951288"/>
          </a:xfrm>
        </p:spPr>
        <p:txBody>
          <a:bodyPr>
            <a:noAutofit/>
          </a:bodyPr>
          <a:lstStyle/>
          <a:p>
            <a:r>
              <a:rPr lang="en-US" dirty="0"/>
              <a:t>According to the 2015 Human Development Index (HDI), Norway is ranked </a:t>
            </a:r>
            <a:r>
              <a:rPr lang="en-US" b="1" dirty="0"/>
              <a:t>above </a:t>
            </a:r>
            <a:r>
              <a:rPr lang="en-US" dirty="0"/>
              <a:t>the </a:t>
            </a:r>
            <a:r>
              <a:rPr lang="en-US" dirty="0" err="1"/>
              <a:t>Haq</a:t>
            </a:r>
            <a:r>
              <a:rPr lang="en-US" dirty="0"/>
              <a:t>-Sen Line, placing it among the </a:t>
            </a:r>
            <a:r>
              <a:rPr lang="en-US" b="1" dirty="0"/>
              <a:t>top 25%</a:t>
            </a:r>
            <a:r>
              <a:rPr lang="en-US" dirty="0"/>
              <a:t> of countries in the world.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421" y="1360833"/>
            <a:ext cx="1564632" cy="1136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8" descr="Image result for bulgaria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1" y="1360833"/>
            <a:ext cx="1894497" cy="11366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984375" y="2647950"/>
            <a:ext cx="4040188" cy="639762"/>
          </a:xfrm>
        </p:spPr>
        <p:txBody>
          <a:bodyPr>
            <a:normAutofit/>
          </a:bodyPr>
          <a:lstStyle/>
          <a:p>
            <a:pPr algn="ctr"/>
            <a:r>
              <a:rPr lang="en-US" sz="3200" dirty="0"/>
              <a:t>Higher on HDI</a:t>
            </a:r>
          </a:p>
        </p:txBody>
      </p:sp>
      <p:sp>
        <p:nvSpPr>
          <p:cNvPr id="5" name="Text Placeholder 4"/>
          <p:cNvSpPr>
            <a:spLocks noGrp="1"/>
          </p:cNvSpPr>
          <p:nvPr>
            <p:ph type="body" sz="quarter" idx="3"/>
          </p:nvPr>
        </p:nvSpPr>
        <p:spPr>
          <a:xfrm>
            <a:off x="6172201" y="2647950"/>
            <a:ext cx="4041775" cy="639762"/>
          </a:xfrm>
        </p:spPr>
        <p:txBody>
          <a:bodyPr>
            <a:normAutofit/>
          </a:bodyPr>
          <a:lstStyle/>
          <a:p>
            <a:pPr algn="ctr"/>
            <a:r>
              <a:rPr lang="en-US" sz="3200" dirty="0"/>
              <a:t>Lower on HDI</a:t>
            </a:r>
          </a:p>
        </p:txBody>
      </p:sp>
      <p:sp>
        <p:nvSpPr>
          <p:cNvPr id="6" name="Content Placeholder 5"/>
          <p:cNvSpPr>
            <a:spLocks noGrp="1"/>
          </p:cNvSpPr>
          <p:nvPr>
            <p:ph sz="quarter" idx="4"/>
          </p:nvPr>
        </p:nvSpPr>
        <p:spPr>
          <a:xfrm>
            <a:off x="6172201" y="3287712"/>
            <a:ext cx="4041775" cy="3951288"/>
          </a:xfrm>
        </p:spPr>
        <p:txBody>
          <a:bodyPr/>
          <a:lstStyle/>
          <a:p>
            <a:r>
              <a:rPr lang="en-US" dirty="0"/>
              <a:t>According to the 2015 Human Development Index (HDI), Bulgaria is ranked </a:t>
            </a:r>
            <a:r>
              <a:rPr lang="en-US" b="1" dirty="0"/>
              <a:t>below</a:t>
            </a:r>
            <a:r>
              <a:rPr lang="en-US" dirty="0"/>
              <a:t> the </a:t>
            </a:r>
            <a:r>
              <a:rPr lang="en-US" dirty="0" err="1"/>
              <a:t>Haq</a:t>
            </a:r>
            <a:r>
              <a:rPr lang="en-US" dirty="0"/>
              <a:t>-Sen Line, placing it among the </a:t>
            </a:r>
            <a:r>
              <a:rPr lang="en-US" b="1" dirty="0"/>
              <a:t>lower-ranked </a:t>
            </a:r>
            <a:r>
              <a:rPr lang="en-US" dirty="0"/>
              <a:t>countries in the world. </a:t>
            </a:r>
          </a:p>
          <a:p>
            <a:endParaRPr lang="en-US" dirty="0"/>
          </a:p>
        </p:txBody>
      </p:sp>
      <p:sp>
        <p:nvSpPr>
          <p:cNvPr id="7" name="Content Placeholder 6"/>
          <p:cNvSpPr>
            <a:spLocks noGrp="1"/>
          </p:cNvSpPr>
          <p:nvPr>
            <p:ph sz="half" idx="2"/>
          </p:nvPr>
        </p:nvSpPr>
        <p:spPr>
          <a:xfrm>
            <a:off x="1984375" y="3287712"/>
            <a:ext cx="4040188" cy="3951288"/>
          </a:xfrm>
        </p:spPr>
        <p:txBody>
          <a:bodyPr>
            <a:noAutofit/>
          </a:bodyPr>
          <a:lstStyle/>
          <a:p>
            <a:r>
              <a:rPr lang="en-US" dirty="0"/>
              <a:t>According to the 2015 Human Development Index (HDI), Norway is ranked </a:t>
            </a:r>
            <a:r>
              <a:rPr lang="en-US" b="1" dirty="0"/>
              <a:t>above </a:t>
            </a:r>
            <a:r>
              <a:rPr lang="en-US" dirty="0"/>
              <a:t>the </a:t>
            </a:r>
            <a:r>
              <a:rPr lang="en-US" dirty="0" err="1"/>
              <a:t>Haq</a:t>
            </a:r>
            <a:r>
              <a:rPr lang="en-US" dirty="0"/>
              <a:t>-Sen Line, placing it among the </a:t>
            </a:r>
            <a:r>
              <a:rPr lang="en-US" b="1" dirty="0"/>
              <a:t>top 25%</a:t>
            </a:r>
            <a:r>
              <a:rPr lang="en-US" dirty="0"/>
              <a:t> of countries in the world.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421" y="1360833"/>
            <a:ext cx="1564632" cy="1136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286000" y="457201"/>
            <a:ext cx="7772400" cy="646331"/>
          </a:xfrm>
          <a:prstGeom prst="rect">
            <a:avLst/>
          </a:prstGeom>
          <a:noFill/>
        </p:spPr>
        <p:txBody>
          <a:bodyPr wrap="square" rtlCol="0">
            <a:spAutoFit/>
          </a:bodyPr>
          <a:lstStyle/>
          <a:p>
            <a:pPr algn="ctr"/>
            <a:r>
              <a:rPr lang="en-US" sz="3600" dirty="0"/>
              <a:t>CROSS-STATUS DYAD</a:t>
            </a:r>
          </a:p>
        </p:txBody>
      </p:sp>
      <p:pic>
        <p:nvPicPr>
          <p:cNvPr id="9" name="Picture 8" descr="Image result for bulgaria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1" y="1360833"/>
            <a:ext cx="1894497" cy="11366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559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984375" y="2647950"/>
            <a:ext cx="4040188" cy="639762"/>
          </a:xfrm>
        </p:spPr>
        <p:txBody>
          <a:bodyPr>
            <a:normAutofit/>
          </a:bodyPr>
          <a:lstStyle/>
          <a:p>
            <a:pPr algn="ctr"/>
            <a:r>
              <a:rPr lang="en-US" sz="3200" dirty="0"/>
              <a:t>Higher on HDI</a:t>
            </a:r>
          </a:p>
        </p:txBody>
      </p:sp>
      <p:sp>
        <p:nvSpPr>
          <p:cNvPr id="5" name="Text Placeholder 4"/>
          <p:cNvSpPr>
            <a:spLocks noGrp="1"/>
          </p:cNvSpPr>
          <p:nvPr>
            <p:ph type="body" sz="quarter" idx="3"/>
          </p:nvPr>
        </p:nvSpPr>
        <p:spPr>
          <a:xfrm>
            <a:off x="6172201" y="2613001"/>
            <a:ext cx="4041775" cy="639762"/>
          </a:xfrm>
        </p:spPr>
        <p:txBody>
          <a:bodyPr>
            <a:normAutofit/>
          </a:bodyPr>
          <a:lstStyle/>
          <a:p>
            <a:pPr algn="ctr"/>
            <a:r>
              <a:rPr lang="en-US" sz="3200" dirty="0"/>
              <a:t>Higher on HDI</a:t>
            </a:r>
          </a:p>
        </p:txBody>
      </p:sp>
      <p:sp>
        <p:nvSpPr>
          <p:cNvPr id="6" name="Content Placeholder 5"/>
          <p:cNvSpPr>
            <a:spLocks noGrp="1"/>
          </p:cNvSpPr>
          <p:nvPr>
            <p:ph sz="quarter" idx="4"/>
          </p:nvPr>
        </p:nvSpPr>
        <p:spPr>
          <a:xfrm>
            <a:off x="6172201" y="3287712"/>
            <a:ext cx="4041775" cy="3951288"/>
          </a:xfrm>
        </p:spPr>
        <p:txBody>
          <a:bodyPr/>
          <a:lstStyle/>
          <a:p>
            <a:r>
              <a:rPr lang="en-US" dirty="0"/>
              <a:t>According to the 2015 Human Development Index (HDI), South Korea is ranked </a:t>
            </a:r>
            <a:r>
              <a:rPr lang="en-US" b="1" dirty="0"/>
              <a:t>above </a:t>
            </a:r>
            <a:r>
              <a:rPr lang="en-US" dirty="0"/>
              <a:t>the </a:t>
            </a:r>
            <a:r>
              <a:rPr lang="en-US" dirty="0" err="1"/>
              <a:t>Haq</a:t>
            </a:r>
            <a:r>
              <a:rPr lang="en-US" dirty="0"/>
              <a:t>-Sen Line, placing it among the </a:t>
            </a:r>
            <a:r>
              <a:rPr lang="en-US" b="1" dirty="0"/>
              <a:t>top 25%</a:t>
            </a:r>
            <a:r>
              <a:rPr lang="en-US" dirty="0"/>
              <a:t> of countries in the world.</a:t>
            </a:r>
          </a:p>
          <a:p>
            <a:endParaRPr lang="en-US" dirty="0"/>
          </a:p>
        </p:txBody>
      </p:sp>
      <p:sp>
        <p:nvSpPr>
          <p:cNvPr id="7" name="Content Placeholder 6"/>
          <p:cNvSpPr>
            <a:spLocks noGrp="1"/>
          </p:cNvSpPr>
          <p:nvPr>
            <p:ph sz="half" idx="2"/>
          </p:nvPr>
        </p:nvSpPr>
        <p:spPr>
          <a:xfrm>
            <a:off x="1984375" y="3287712"/>
            <a:ext cx="4040188" cy="3951288"/>
          </a:xfrm>
        </p:spPr>
        <p:txBody>
          <a:bodyPr>
            <a:noAutofit/>
          </a:bodyPr>
          <a:lstStyle/>
          <a:p>
            <a:r>
              <a:rPr lang="en-US" dirty="0"/>
              <a:t>According to the 2015 Human Development Index (HDI), Norway is ranked </a:t>
            </a:r>
            <a:r>
              <a:rPr lang="en-US" b="1" dirty="0"/>
              <a:t>above </a:t>
            </a:r>
            <a:r>
              <a:rPr lang="en-US" dirty="0"/>
              <a:t>the </a:t>
            </a:r>
            <a:r>
              <a:rPr lang="en-US" dirty="0" err="1"/>
              <a:t>Haq</a:t>
            </a:r>
            <a:r>
              <a:rPr lang="en-US" dirty="0"/>
              <a:t>-Sen Line, placing it among the </a:t>
            </a:r>
            <a:r>
              <a:rPr lang="en-US" b="1" dirty="0"/>
              <a:t>top 25%</a:t>
            </a:r>
            <a:r>
              <a:rPr lang="en-US" dirty="0"/>
              <a:t> of countries in the world.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421" y="1360833"/>
            <a:ext cx="1564632" cy="1136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0" name="Picture 2" descr="Image result for south korea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360833"/>
            <a:ext cx="1705472" cy="11366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0" y="457201"/>
            <a:ext cx="7772400" cy="646331"/>
          </a:xfrm>
          <a:prstGeom prst="rect">
            <a:avLst/>
          </a:prstGeom>
          <a:noFill/>
        </p:spPr>
        <p:txBody>
          <a:bodyPr wrap="square" rtlCol="0">
            <a:spAutoFit/>
          </a:bodyPr>
          <a:lstStyle/>
          <a:p>
            <a:pPr algn="ctr"/>
            <a:r>
              <a:rPr lang="en-US" sz="3600" dirty="0"/>
              <a:t>SAME-STATUS DYAD</a:t>
            </a:r>
          </a:p>
        </p:txBody>
      </p:sp>
    </p:spTree>
    <p:extLst>
      <p:ext uri="{BB962C8B-B14F-4D97-AF65-F5344CB8AC3E}">
        <p14:creationId xmlns:p14="http://schemas.microsoft.com/office/powerpoint/2010/main" val="1926719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984375" y="2571750"/>
            <a:ext cx="4040188" cy="639762"/>
          </a:xfrm>
        </p:spPr>
        <p:txBody>
          <a:bodyPr>
            <a:normAutofit/>
          </a:bodyPr>
          <a:lstStyle/>
          <a:p>
            <a:pPr algn="ctr"/>
            <a:r>
              <a:rPr lang="en-US" sz="3200" dirty="0"/>
              <a:t>Lower on HDI</a:t>
            </a:r>
          </a:p>
        </p:txBody>
      </p:sp>
      <p:sp>
        <p:nvSpPr>
          <p:cNvPr id="5" name="Text Placeholder 4"/>
          <p:cNvSpPr>
            <a:spLocks noGrp="1"/>
          </p:cNvSpPr>
          <p:nvPr>
            <p:ph type="body" sz="quarter" idx="3"/>
          </p:nvPr>
        </p:nvSpPr>
        <p:spPr>
          <a:xfrm>
            <a:off x="6172201" y="2495550"/>
            <a:ext cx="4041775" cy="639762"/>
          </a:xfrm>
        </p:spPr>
        <p:txBody>
          <a:bodyPr>
            <a:normAutofit/>
          </a:bodyPr>
          <a:lstStyle/>
          <a:p>
            <a:pPr algn="ctr"/>
            <a:r>
              <a:rPr lang="en-US" sz="3200" dirty="0"/>
              <a:t>Lower on HDI</a:t>
            </a:r>
          </a:p>
        </p:txBody>
      </p:sp>
      <p:sp>
        <p:nvSpPr>
          <p:cNvPr id="6" name="Content Placeholder 5"/>
          <p:cNvSpPr>
            <a:spLocks noGrp="1"/>
          </p:cNvSpPr>
          <p:nvPr>
            <p:ph sz="quarter" idx="4"/>
          </p:nvPr>
        </p:nvSpPr>
        <p:spPr>
          <a:xfrm>
            <a:off x="6172201" y="3135312"/>
            <a:ext cx="4041775" cy="3951288"/>
          </a:xfrm>
        </p:spPr>
        <p:txBody>
          <a:bodyPr/>
          <a:lstStyle/>
          <a:p>
            <a:r>
              <a:rPr lang="en-US" dirty="0"/>
              <a:t>According to the 2015 Human Development Index (HDI), Bulgaria is ranked </a:t>
            </a:r>
            <a:r>
              <a:rPr lang="en-US" b="1" dirty="0"/>
              <a:t>below</a:t>
            </a:r>
            <a:r>
              <a:rPr lang="en-US" dirty="0"/>
              <a:t> the </a:t>
            </a:r>
            <a:r>
              <a:rPr lang="en-US" dirty="0" err="1"/>
              <a:t>Haq</a:t>
            </a:r>
            <a:r>
              <a:rPr lang="en-US" dirty="0"/>
              <a:t>-Sen Line, placing it among the </a:t>
            </a:r>
            <a:r>
              <a:rPr lang="en-US" b="1" dirty="0"/>
              <a:t>lower-ranked </a:t>
            </a:r>
            <a:r>
              <a:rPr lang="en-US" dirty="0"/>
              <a:t>countries in the world. </a:t>
            </a:r>
          </a:p>
          <a:p>
            <a:endParaRPr lang="en-US" dirty="0"/>
          </a:p>
        </p:txBody>
      </p:sp>
      <p:sp>
        <p:nvSpPr>
          <p:cNvPr id="7" name="Content Placeholder 6"/>
          <p:cNvSpPr>
            <a:spLocks noGrp="1"/>
          </p:cNvSpPr>
          <p:nvPr>
            <p:ph sz="half" idx="2"/>
          </p:nvPr>
        </p:nvSpPr>
        <p:spPr>
          <a:xfrm>
            <a:off x="1984375" y="3211512"/>
            <a:ext cx="4040188" cy="3951288"/>
          </a:xfrm>
        </p:spPr>
        <p:txBody>
          <a:bodyPr>
            <a:noAutofit/>
          </a:bodyPr>
          <a:lstStyle/>
          <a:p>
            <a:r>
              <a:rPr lang="en-US" dirty="0"/>
              <a:t>According to the 2015 Human Development Index (HDI), Pakistan is ranked </a:t>
            </a:r>
            <a:r>
              <a:rPr lang="en-US" b="1" dirty="0"/>
              <a:t>below</a:t>
            </a:r>
            <a:r>
              <a:rPr lang="en-US" dirty="0"/>
              <a:t> the </a:t>
            </a:r>
            <a:r>
              <a:rPr lang="en-US" dirty="0" err="1"/>
              <a:t>Haq</a:t>
            </a:r>
            <a:r>
              <a:rPr lang="en-US" dirty="0"/>
              <a:t>-Sen Line, placing it among the </a:t>
            </a:r>
            <a:r>
              <a:rPr lang="en-US" b="1" dirty="0"/>
              <a:t>lower-ranked </a:t>
            </a:r>
            <a:r>
              <a:rPr lang="en-US" dirty="0"/>
              <a:t>countries in the world. </a:t>
            </a:r>
          </a:p>
        </p:txBody>
      </p:sp>
      <p:sp>
        <p:nvSpPr>
          <p:cNvPr id="2" name="AutoShape 2" descr="Image result for pakistan fla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pakistan fla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mage result for pakistan fla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Image result for pakistan fla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Image result for pakistan flag hd"/>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221254"/>
            <a:ext cx="1842884" cy="12263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2286000" y="457201"/>
            <a:ext cx="7772400" cy="646331"/>
          </a:xfrm>
          <a:prstGeom prst="rect">
            <a:avLst/>
          </a:prstGeom>
          <a:noFill/>
        </p:spPr>
        <p:txBody>
          <a:bodyPr wrap="square" rtlCol="0">
            <a:spAutoFit/>
          </a:bodyPr>
          <a:lstStyle/>
          <a:p>
            <a:pPr algn="ctr"/>
            <a:r>
              <a:rPr lang="en-US" sz="3600" dirty="0"/>
              <a:t>SAME-STATUS DYAD</a:t>
            </a:r>
          </a:p>
        </p:txBody>
      </p:sp>
      <p:pic>
        <p:nvPicPr>
          <p:cNvPr id="15" name="Picture 8" descr="Image result for bulgaria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1" y="1284633"/>
            <a:ext cx="1894497" cy="11366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615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348023" y="1295400"/>
            <a:ext cx="1371600" cy="639762"/>
          </a:xfrm>
        </p:spPr>
        <p:txBody>
          <a:bodyPr>
            <a:normAutofit/>
          </a:bodyPr>
          <a:lstStyle/>
          <a:p>
            <a:r>
              <a:rPr lang="en-US" sz="3200" dirty="0"/>
              <a:t>Seller</a:t>
            </a:r>
          </a:p>
        </p:txBody>
      </p:sp>
      <p:sp>
        <p:nvSpPr>
          <p:cNvPr id="5" name="Text Placeholder 4"/>
          <p:cNvSpPr>
            <a:spLocks noGrp="1"/>
          </p:cNvSpPr>
          <p:nvPr>
            <p:ph type="body" sz="quarter" idx="3"/>
          </p:nvPr>
        </p:nvSpPr>
        <p:spPr>
          <a:xfrm>
            <a:off x="8229600" y="1295400"/>
            <a:ext cx="1600200" cy="639762"/>
          </a:xfrm>
        </p:spPr>
        <p:txBody>
          <a:bodyPr>
            <a:normAutofit/>
          </a:bodyPr>
          <a:lstStyle/>
          <a:p>
            <a:pPr algn="r"/>
            <a:r>
              <a:rPr lang="en-US" sz="3200" dirty="0"/>
              <a:t>Buyer</a:t>
            </a:r>
          </a:p>
        </p:txBody>
      </p:sp>
      <p:sp>
        <p:nvSpPr>
          <p:cNvPr id="16" name="TextBox 15"/>
          <p:cNvSpPr txBox="1"/>
          <p:nvPr/>
        </p:nvSpPr>
        <p:spPr>
          <a:xfrm>
            <a:off x="2348023" y="1981201"/>
            <a:ext cx="3733800" cy="954107"/>
          </a:xfrm>
          <a:prstGeom prst="rect">
            <a:avLst/>
          </a:prstGeom>
          <a:noFill/>
        </p:spPr>
        <p:txBody>
          <a:bodyPr wrap="square" rtlCol="0">
            <a:spAutoFit/>
          </a:bodyPr>
          <a:lstStyle/>
          <a:p>
            <a:r>
              <a:rPr lang="en-US" sz="2800" dirty="0"/>
              <a:t>Lowest will sell for:</a:t>
            </a:r>
          </a:p>
          <a:p>
            <a:r>
              <a:rPr lang="en-US" sz="2800" dirty="0"/>
              <a:t>17 million dollars</a:t>
            </a:r>
          </a:p>
        </p:txBody>
      </p:sp>
      <p:sp>
        <p:nvSpPr>
          <p:cNvPr id="18" name="TextBox 17"/>
          <p:cNvSpPr txBox="1"/>
          <p:nvPr/>
        </p:nvSpPr>
        <p:spPr>
          <a:xfrm>
            <a:off x="6081823" y="2006010"/>
            <a:ext cx="3733800" cy="954107"/>
          </a:xfrm>
          <a:prstGeom prst="rect">
            <a:avLst/>
          </a:prstGeom>
          <a:noFill/>
        </p:spPr>
        <p:txBody>
          <a:bodyPr wrap="square" rtlCol="0">
            <a:spAutoFit/>
          </a:bodyPr>
          <a:lstStyle/>
          <a:p>
            <a:pPr algn="r"/>
            <a:r>
              <a:rPr lang="en-US" sz="2800" dirty="0"/>
              <a:t>Highest will buy for:</a:t>
            </a:r>
          </a:p>
          <a:p>
            <a:pPr algn="r"/>
            <a:r>
              <a:rPr lang="en-US" sz="2800" dirty="0"/>
              <a:t>25 million dollars</a:t>
            </a:r>
          </a:p>
        </p:txBody>
      </p:sp>
      <p:sp>
        <p:nvSpPr>
          <p:cNvPr id="14" name="TextBox 13"/>
          <p:cNvSpPr txBox="1"/>
          <p:nvPr/>
        </p:nvSpPr>
        <p:spPr>
          <a:xfrm>
            <a:off x="3657600" y="6312343"/>
            <a:ext cx="6858000" cy="400110"/>
          </a:xfrm>
          <a:prstGeom prst="rect">
            <a:avLst/>
          </a:prstGeom>
          <a:noFill/>
        </p:spPr>
        <p:txBody>
          <a:bodyPr wrap="square" rtlCol="0">
            <a:spAutoFit/>
          </a:bodyPr>
          <a:lstStyle/>
          <a:p>
            <a:pPr algn="r"/>
            <a:r>
              <a:rPr lang="en-US" sz="2000" dirty="0" err="1"/>
              <a:t>Galinsky</a:t>
            </a:r>
            <a:r>
              <a:rPr lang="en-US" sz="2000" dirty="0"/>
              <a:t> &amp; </a:t>
            </a:r>
            <a:r>
              <a:rPr lang="en-US" sz="2000" dirty="0" err="1"/>
              <a:t>Mussweiler</a:t>
            </a:r>
            <a:r>
              <a:rPr lang="en-US" sz="2000" dirty="0"/>
              <a:t>, 2001</a:t>
            </a:r>
          </a:p>
        </p:txBody>
      </p:sp>
      <p:cxnSp>
        <p:nvCxnSpPr>
          <p:cNvPr id="7" name="Straight Connector 6"/>
          <p:cNvCxnSpPr/>
          <p:nvPr/>
        </p:nvCxnSpPr>
        <p:spPr>
          <a:xfrm>
            <a:off x="2895600" y="3312042"/>
            <a:ext cx="0" cy="9144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372600" y="3276600"/>
            <a:ext cx="0" cy="9144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895600" y="3733800"/>
            <a:ext cx="6477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33600" y="4495801"/>
            <a:ext cx="1447800" cy="954107"/>
          </a:xfrm>
          <a:prstGeom prst="rect">
            <a:avLst/>
          </a:prstGeom>
          <a:noFill/>
        </p:spPr>
        <p:txBody>
          <a:bodyPr wrap="square" rtlCol="0">
            <a:spAutoFit/>
          </a:bodyPr>
          <a:lstStyle/>
          <a:p>
            <a:pPr algn="ctr"/>
            <a:r>
              <a:rPr lang="en-US" sz="2800" dirty="0"/>
              <a:t>17 million</a:t>
            </a:r>
          </a:p>
        </p:txBody>
      </p:sp>
      <p:sp>
        <p:nvSpPr>
          <p:cNvPr id="11" name="TextBox 10"/>
          <p:cNvSpPr txBox="1"/>
          <p:nvPr/>
        </p:nvSpPr>
        <p:spPr>
          <a:xfrm>
            <a:off x="8433390" y="4495801"/>
            <a:ext cx="1447800" cy="954107"/>
          </a:xfrm>
          <a:prstGeom prst="rect">
            <a:avLst/>
          </a:prstGeom>
          <a:noFill/>
        </p:spPr>
        <p:txBody>
          <a:bodyPr wrap="square" rtlCol="0">
            <a:spAutoFit/>
          </a:bodyPr>
          <a:lstStyle/>
          <a:p>
            <a:pPr algn="ctr"/>
            <a:r>
              <a:rPr lang="en-US" sz="2800" dirty="0"/>
              <a:t>25 million</a:t>
            </a:r>
          </a:p>
        </p:txBody>
      </p:sp>
      <p:sp>
        <p:nvSpPr>
          <p:cNvPr id="12" name="TextBox 11"/>
          <p:cNvSpPr txBox="1"/>
          <p:nvPr/>
        </p:nvSpPr>
        <p:spPr>
          <a:xfrm>
            <a:off x="3124200" y="3810000"/>
            <a:ext cx="6033090" cy="523220"/>
          </a:xfrm>
          <a:prstGeom prst="rect">
            <a:avLst/>
          </a:prstGeom>
          <a:noFill/>
        </p:spPr>
        <p:txBody>
          <a:bodyPr wrap="square" rtlCol="0">
            <a:spAutoFit/>
          </a:bodyPr>
          <a:lstStyle/>
          <a:p>
            <a:pPr algn="ctr"/>
            <a:r>
              <a:rPr lang="en-US" sz="2800" dirty="0"/>
              <a:t>Range of acceptable outcomes for both</a:t>
            </a:r>
          </a:p>
        </p:txBody>
      </p:sp>
    </p:spTree>
    <p:extLst>
      <p:ext uri="{BB962C8B-B14F-4D97-AF65-F5344CB8AC3E}">
        <p14:creationId xmlns:p14="http://schemas.microsoft.com/office/powerpoint/2010/main" val="24155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4"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715510" y="483205"/>
            <a:ext cx="6291785" cy="2729093"/>
            <a:chOff x="5900215" y="3716081"/>
            <a:chExt cx="6291785" cy="2729093"/>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435" r="15235"/>
            <a:stretch/>
          </p:blipFill>
          <p:spPr>
            <a:xfrm>
              <a:off x="9082497" y="3716081"/>
              <a:ext cx="3109503" cy="2697771"/>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20253"/>
            <a:stretch/>
          </p:blipFill>
          <p:spPr>
            <a:xfrm>
              <a:off x="5900215" y="3716081"/>
              <a:ext cx="3182282" cy="2729093"/>
            </a:xfrm>
            <a:prstGeom prst="rect">
              <a:avLst/>
            </a:prstGeom>
          </p:spPr>
        </p:pic>
      </p:grpSp>
      <p:grpSp>
        <p:nvGrpSpPr>
          <p:cNvPr id="12" name="Group 11"/>
          <p:cNvGrpSpPr/>
          <p:nvPr/>
        </p:nvGrpSpPr>
        <p:grpSpPr>
          <a:xfrm>
            <a:off x="2715510" y="3849605"/>
            <a:ext cx="6269365" cy="2707058"/>
            <a:chOff x="5922635" y="557776"/>
            <a:chExt cx="6269365" cy="2707058"/>
          </a:xfrm>
        </p:grpSpPr>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935" t="3549" r="9293" b="-3549"/>
            <a:stretch/>
          </p:blipFill>
          <p:spPr>
            <a:xfrm>
              <a:off x="9017195" y="557776"/>
              <a:ext cx="3174805" cy="270705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r="12299"/>
            <a:stretch/>
          </p:blipFill>
          <p:spPr>
            <a:xfrm>
              <a:off x="5922635" y="557776"/>
              <a:ext cx="3123473" cy="2707058"/>
            </a:xfrm>
            <a:prstGeom prst="rect">
              <a:avLst/>
            </a:prstGeom>
          </p:spPr>
        </p:pic>
      </p:grpSp>
    </p:spTree>
    <p:extLst>
      <p:ext uri="{BB962C8B-B14F-4D97-AF65-F5344CB8AC3E}">
        <p14:creationId xmlns:p14="http://schemas.microsoft.com/office/powerpoint/2010/main" val="1839584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3860" y="648410"/>
            <a:ext cx="9903679" cy="5952744"/>
          </a:xfrm>
          <a:prstGeom prst="rect">
            <a:avLst/>
          </a:prstGeom>
        </p:spPr>
      </p:pic>
    </p:spTree>
    <p:extLst>
      <p:ext uri="{BB962C8B-B14F-4D97-AF65-F5344CB8AC3E}">
        <p14:creationId xmlns:p14="http://schemas.microsoft.com/office/powerpoint/2010/main" val="1026818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3860" y="648410"/>
            <a:ext cx="9903679" cy="5952744"/>
          </a:xfrm>
          <a:prstGeom prst="rect">
            <a:avLst/>
          </a:prstGeom>
        </p:spPr>
      </p:pic>
      <p:sp>
        <p:nvSpPr>
          <p:cNvPr id="3" name="Oval 2"/>
          <p:cNvSpPr/>
          <p:nvPr/>
        </p:nvSpPr>
        <p:spPr>
          <a:xfrm>
            <a:off x="4059534" y="2522136"/>
            <a:ext cx="1688123" cy="253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079269" y="2522136"/>
            <a:ext cx="1688123" cy="2532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178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74137" y="1425412"/>
            <a:ext cx="7943112" cy="3994950"/>
            <a:chOff x="1912189" y="1964576"/>
            <a:chExt cx="6250385" cy="3308457"/>
          </a:xfrm>
        </p:grpSpPr>
        <p:sp>
          <p:nvSpPr>
            <p:cNvPr id="6" name="Rectangle 5"/>
            <p:cNvSpPr/>
            <p:nvPr/>
          </p:nvSpPr>
          <p:spPr>
            <a:xfrm>
              <a:off x="1912190" y="1972071"/>
              <a:ext cx="996351" cy="608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912190" y="2794436"/>
              <a:ext cx="996351" cy="608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912190" y="3559392"/>
              <a:ext cx="996351" cy="608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912190" y="4360690"/>
              <a:ext cx="996351" cy="608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1925129" y="2148434"/>
              <a:ext cx="1164206" cy="507831"/>
            </a:xfrm>
            <a:prstGeom prst="rect">
              <a:avLst/>
            </a:prstGeom>
            <a:noFill/>
          </p:spPr>
          <p:txBody>
            <a:bodyPr wrap="square" rtlCol="0">
              <a:spAutoFit/>
            </a:bodyPr>
            <a:lstStyle/>
            <a:p>
              <a:r>
                <a:rPr lang="en-US" sz="1350" dirty="0"/>
                <a:t>Participant 1</a:t>
              </a:r>
            </a:p>
            <a:p>
              <a:endParaRPr lang="en-US" sz="1350" dirty="0"/>
            </a:p>
          </p:txBody>
        </p:sp>
        <p:sp>
          <p:nvSpPr>
            <p:cNvPr id="14" name="TextBox 13"/>
            <p:cNvSpPr txBox="1"/>
            <p:nvPr/>
          </p:nvSpPr>
          <p:spPr>
            <a:xfrm>
              <a:off x="1912189" y="2978109"/>
              <a:ext cx="1164206" cy="507831"/>
            </a:xfrm>
            <a:prstGeom prst="rect">
              <a:avLst/>
            </a:prstGeom>
            <a:noFill/>
          </p:spPr>
          <p:txBody>
            <a:bodyPr wrap="square" rtlCol="0">
              <a:spAutoFit/>
            </a:bodyPr>
            <a:lstStyle/>
            <a:p>
              <a:r>
                <a:rPr lang="en-US" sz="1350" dirty="0"/>
                <a:t>Participant 2</a:t>
              </a:r>
            </a:p>
            <a:p>
              <a:endParaRPr lang="en-US" sz="1350" dirty="0"/>
            </a:p>
          </p:txBody>
        </p:sp>
        <p:sp>
          <p:nvSpPr>
            <p:cNvPr id="15" name="TextBox 14"/>
            <p:cNvSpPr txBox="1"/>
            <p:nvPr/>
          </p:nvSpPr>
          <p:spPr>
            <a:xfrm>
              <a:off x="1925129" y="3747592"/>
              <a:ext cx="1164206" cy="507831"/>
            </a:xfrm>
            <a:prstGeom prst="rect">
              <a:avLst/>
            </a:prstGeom>
            <a:noFill/>
          </p:spPr>
          <p:txBody>
            <a:bodyPr wrap="square" rtlCol="0">
              <a:spAutoFit/>
            </a:bodyPr>
            <a:lstStyle/>
            <a:p>
              <a:r>
                <a:rPr lang="en-US" sz="1350" dirty="0"/>
                <a:t>Participant 3</a:t>
              </a:r>
            </a:p>
            <a:p>
              <a:endParaRPr lang="en-US" sz="1350" dirty="0"/>
            </a:p>
          </p:txBody>
        </p:sp>
        <p:sp>
          <p:nvSpPr>
            <p:cNvPr id="16" name="TextBox 15"/>
            <p:cNvSpPr txBox="1"/>
            <p:nvPr/>
          </p:nvSpPr>
          <p:spPr>
            <a:xfrm>
              <a:off x="1912189" y="4519298"/>
              <a:ext cx="1164206" cy="507831"/>
            </a:xfrm>
            <a:prstGeom prst="rect">
              <a:avLst/>
            </a:prstGeom>
            <a:noFill/>
          </p:spPr>
          <p:txBody>
            <a:bodyPr wrap="square" rtlCol="0">
              <a:spAutoFit/>
            </a:bodyPr>
            <a:lstStyle/>
            <a:p>
              <a:r>
                <a:rPr lang="en-US" sz="1350" dirty="0"/>
                <a:t>Participant 4</a:t>
              </a:r>
            </a:p>
            <a:p>
              <a:endParaRPr lang="en-US" sz="1350" dirty="0"/>
            </a:p>
          </p:txBody>
        </p:sp>
        <p:sp>
          <p:nvSpPr>
            <p:cNvPr id="18" name="Right Arrow 17"/>
            <p:cNvSpPr/>
            <p:nvPr/>
          </p:nvSpPr>
          <p:spPr>
            <a:xfrm>
              <a:off x="3141814" y="3423071"/>
              <a:ext cx="911165" cy="460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a:off x="3184586" y="3925247"/>
              <a:ext cx="1101665" cy="507831"/>
            </a:xfrm>
            <a:prstGeom prst="rect">
              <a:avLst/>
            </a:prstGeom>
            <a:noFill/>
          </p:spPr>
          <p:txBody>
            <a:bodyPr wrap="square" rtlCol="0">
              <a:spAutoFit/>
            </a:bodyPr>
            <a:lstStyle/>
            <a:p>
              <a:r>
                <a:rPr lang="en-US" sz="1350" b="1" dirty="0"/>
                <a:t>Random</a:t>
              </a:r>
              <a:r>
                <a:rPr lang="en-US" sz="1350" dirty="0"/>
                <a:t> </a:t>
              </a:r>
              <a:r>
                <a:rPr lang="en-US" sz="1350" b="1" dirty="0"/>
                <a:t>Assignment</a:t>
              </a:r>
            </a:p>
          </p:txBody>
        </p:sp>
        <p:sp>
          <p:nvSpPr>
            <p:cNvPr id="20" name="Rectangle 19"/>
            <p:cNvSpPr/>
            <p:nvPr/>
          </p:nvSpPr>
          <p:spPr>
            <a:xfrm>
              <a:off x="4253556" y="4664804"/>
              <a:ext cx="996351" cy="608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4286251" y="2791300"/>
              <a:ext cx="996351" cy="608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280141" y="1964576"/>
              <a:ext cx="996351" cy="608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252703" y="3769953"/>
              <a:ext cx="996351" cy="608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4552071" y="2138474"/>
              <a:ext cx="464711" cy="336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4518522" y="3893119"/>
              <a:ext cx="464711" cy="336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4552071" y="4832043"/>
              <a:ext cx="464711" cy="336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Diamond 27"/>
            <p:cNvSpPr/>
            <p:nvPr/>
          </p:nvSpPr>
          <p:spPr>
            <a:xfrm>
              <a:off x="4454105" y="2881136"/>
              <a:ext cx="574460" cy="471180"/>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ight Arrow 29"/>
            <p:cNvSpPr/>
            <p:nvPr/>
          </p:nvSpPr>
          <p:spPr>
            <a:xfrm>
              <a:off x="5396183" y="3423070"/>
              <a:ext cx="778175" cy="463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4" name="Group 33"/>
            <p:cNvGrpSpPr/>
            <p:nvPr/>
          </p:nvGrpSpPr>
          <p:grpSpPr>
            <a:xfrm>
              <a:off x="6303393" y="2732526"/>
              <a:ext cx="1859181" cy="2029144"/>
              <a:chOff x="6351918" y="1708298"/>
              <a:chExt cx="2478909" cy="2705527"/>
            </a:xfrm>
          </p:grpSpPr>
          <p:sp>
            <p:nvSpPr>
              <p:cNvPr id="32" name="Rounded Rectangle 31"/>
              <p:cNvSpPr/>
              <p:nvPr/>
            </p:nvSpPr>
            <p:spPr>
              <a:xfrm>
                <a:off x="6351918" y="1708298"/>
                <a:ext cx="2440795" cy="27055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p:cNvSpPr txBox="1"/>
              <p:nvPr/>
            </p:nvSpPr>
            <p:spPr>
              <a:xfrm>
                <a:off x="6395511" y="1954423"/>
                <a:ext cx="2435316" cy="2013618"/>
              </a:xfrm>
              <a:prstGeom prst="rect">
                <a:avLst/>
              </a:prstGeom>
              <a:noFill/>
            </p:spPr>
            <p:txBody>
              <a:bodyPr wrap="square" rtlCol="0" anchor="ctr">
                <a:spAutoFit/>
              </a:bodyPr>
              <a:lstStyle/>
              <a:p>
                <a:pPr algn="ctr"/>
                <a:r>
                  <a:rPr lang="en-US" b="1" dirty="0"/>
                  <a:t>Negotiation Task</a:t>
                </a:r>
              </a:p>
              <a:p>
                <a:endParaRPr lang="en-US" sz="1350" dirty="0"/>
              </a:p>
              <a:p>
                <a:pPr algn="ctr"/>
                <a:r>
                  <a:rPr lang="en-US" sz="1350" dirty="0" smtClean="0"/>
                  <a:t>10 minutes to pick </a:t>
                </a:r>
                <a:r>
                  <a:rPr lang="en-US" sz="1350" dirty="0"/>
                  <a:t>between 5 </a:t>
                </a:r>
                <a:r>
                  <a:rPr lang="en-US" sz="1350" dirty="0" smtClean="0"/>
                  <a:t>Firms, goal is to come to a unanimous or majority decision </a:t>
                </a:r>
                <a:endParaRPr lang="en-US" sz="1350" dirty="0"/>
              </a:p>
              <a:p>
                <a:endParaRPr lang="en-US" sz="1350" dirty="0"/>
              </a:p>
              <a:p>
                <a:endParaRPr lang="en-US" sz="1350" dirty="0"/>
              </a:p>
            </p:txBody>
          </p:sp>
        </p:grpSp>
        <p:sp>
          <p:nvSpPr>
            <p:cNvPr id="54" name="TextBox 53"/>
            <p:cNvSpPr txBox="1"/>
            <p:nvPr/>
          </p:nvSpPr>
          <p:spPr>
            <a:xfrm>
              <a:off x="5243424" y="4014442"/>
              <a:ext cx="1140322" cy="715581"/>
            </a:xfrm>
            <a:prstGeom prst="rect">
              <a:avLst/>
            </a:prstGeom>
            <a:noFill/>
          </p:spPr>
          <p:txBody>
            <a:bodyPr wrap="square" rtlCol="0">
              <a:spAutoFit/>
            </a:bodyPr>
            <a:lstStyle/>
            <a:p>
              <a:pPr algn="ctr"/>
              <a:r>
                <a:rPr lang="en-US" sz="1350" b="1" dirty="0"/>
                <a:t>Hook-up to HRV Polar Band</a:t>
              </a:r>
            </a:p>
          </p:txBody>
        </p:sp>
      </p:grpSp>
      <p:sp>
        <p:nvSpPr>
          <p:cNvPr id="38" name="Rectangle 3"/>
          <p:cNvSpPr txBox="1">
            <a:spLocks/>
          </p:cNvSpPr>
          <p:nvPr/>
        </p:nvSpPr>
        <p:spPr bwMode="auto">
          <a:xfrm>
            <a:off x="881742" y="80446"/>
            <a:ext cx="10515600" cy="1325563"/>
          </a:xfrm>
          <a:prstGeom prst="rect">
            <a:avLst/>
          </a:prstGeom>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smtClean="0"/>
              <a:t>Study 3</a:t>
            </a:r>
          </a:p>
        </p:txBody>
      </p:sp>
      <p:sp>
        <p:nvSpPr>
          <p:cNvPr id="39" name="TextBox 38"/>
          <p:cNvSpPr txBox="1"/>
          <p:nvPr/>
        </p:nvSpPr>
        <p:spPr>
          <a:xfrm>
            <a:off x="2977242" y="5857258"/>
            <a:ext cx="6324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N = </a:t>
            </a:r>
            <a:r>
              <a:rPr lang="en-US" sz="2400" dirty="0" smtClean="0"/>
              <a:t>31 Groups</a:t>
            </a:r>
          </a:p>
          <a:p>
            <a:pPr algn="ctr"/>
            <a:r>
              <a:rPr lang="en-US" sz="2400" dirty="0" smtClean="0"/>
              <a:t>(5 3-person, 26 4-person) </a:t>
            </a:r>
            <a:endParaRPr lang="en-US" sz="2400" dirty="0"/>
          </a:p>
        </p:txBody>
      </p:sp>
    </p:spTree>
    <p:extLst>
      <p:ext uri="{BB962C8B-B14F-4D97-AF65-F5344CB8AC3E}">
        <p14:creationId xmlns:p14="http://schemas.microsoft.com/office/powerpoint/2010/main" val="2355415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6368" y="752302"/>
            <a:ext cx="9432068" cy="5669280"/>
          </a:xfrm>
          <a:prstGeom prst="rect">
            <a:avLst/>
          </a:prstGeom>
        </p:spPr>
      </p:pic>
    </p:spTree>
    <p:extLst>
      <p:ext uri="{BB962C8B-B14F-4D97-AF65-F5344CB8AC3E}">
        <p14:creationId xmlns:p14="http://schemas.microsoft.com/office/powerpoint/2010/main" val="3337268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Expansions</a:t>
            </a:r>
            <a:endParaRPr lang="en-US" dirty="0"/>
          </a:p>
        </p:txBody>
      </p:sp>
      <p:sp>
        <p:nvSpPr>
          <p:cNvPr id="3" name="Content Placeholder 2"/>
          <p:cNvSpPr>
            <a:spLocks noGrp="1"/>
          </p:cNvSpPr>
          <p:nvPr>
            <p:ph idx="1"/>
          </p:nvPr>
        </p:nvSpPr>
        <p:spPr/>
        <p:txBody>
          <a:bodyPr>
            <a:normAutofit/>
          </a:bodyPr>
          <a:lstStyle/>
          <a:p>
            <a:r>
              <a:rPr lang="en-US" sz="3200" b="1" dirty="0" smtClean="0"/>
              <a:t>Why are stability and influence negatively related?</a:t>
            </a:r>
          </a:p>
          <a:p>
            <a:pPr lvl="1"/>
            <a:r>
              <a:rPr lang="en-US" sz="3200" dirty="0" smtClean="0"/>
              <a:t>Actual similarity in within-time point physiological states plays a big role </a:t>
            </a:r>
          </a:p>
          <a:p>
            <a:r>
              <a:rPr lang="en-US" sz="3200" b="1" dirty="0" smtClean="0"/>
              <a:t>How does the stability-influence relationship affect other outcomes? </a:t>
            </a:r>
          </a:p>
          <a:p>
            <a:pPr lvl="1"/>
            <a:r>
              <a:rPr lang="en-US" sz="3200" dirty="0" smtClean="0"/>
              <a:t>Hijacking stability for influence might be good for group coordination, but bad for individual psychological or health outcomes </a:t>
            </a:r>
          </a:p>
          <a:p>
            <a:endParaRPr lang="en-US" dirty="0" smtClean="0"/>
          </a:p>
        </p:txBody>
      </p:sp>
    </p:spTree>
    <p:extLst>
      <p:ext uri="{BB962C8B-B14F-4D97-AF65-F5344CB8AC3E}">
        <p14:creationId xmlns:p14="http://schemas.microsoft.com/office/powerpoint/2010/main" val="417475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838794" y="2118420"/>
            <a:ext cx="2230438" cy="2232025"/>
          </a:xfrm>
          <a:prstGeom prst="rect">
            <a:avLst/>
          </a:prstGeom>
        </p:spPr>
      </p:pic>
      <p:pic>
        <p:nvPicPr>
          <p:cNvPr id="5" name="Picture 4"/>
          <p:cNvPicPr>
            <a:picLocks noChangeAspect="1"/>
          </p:cNvPicPr>
          <p:nvPr/>
        </p:nvPicPr>
        <p:blipFill>
          <a:blip r:embed="rId4"/>
          <a:stretch>
            <a:fillRect/>
          </a:stretch>
        </p:blipFill>
        <p:spPr>
          <a:xfrm>
            <a:off x="8010885" y="2096095"/>
            <a:ext cx="2232422" cy="2232422"/>
          </a:xfrm>
          <a:prstGeom prst="rect">
            <a:avLst/>
          </a:prstGeom>
        </p:spPr>
      </p:pic>
      <p:pic>
        <p:nvPicPr>
          <p:cNvPr id="1028" name="Picture 4" descr="Image result for wendy men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510" y="2118420"/>
            <a:ext cx="2187773" cy="21877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18676" y="4758440"/>
            <a:ext cx="2377815" cy="415498"/>
          </a:xfrm>
          <a:prstGeom prst="rect">
            <a:avLst/>
          </a:prstGeom>
          <a:noFill/>
        </p:spPr>
        <p:txBody>
          <a:bodyPr wrap="square" rtlCol="0">
            <a:spAutoFit/>
          </a:bodyPr>
          <a:lstStyle/>
          <a:p>
            <a:pPr algn="ctr"/>
            <a:r>
              <a:rPr lang="en-US" sz="2100" dirty="0"/>
              <a:t>Kate Thorson</a:t>
            </a:r>
          </a:p>
        </p:txBody>
      </p:sp>
      <p:sp>
        <p:nvSpPr>
          <p:cNvPr id="10" name="TextBox 9"/>
          <p:cNvSpPr txBox="1"/>
          <p:nvPr/>
        </p:nvSpPr>
        <p:spPr>
          <a:xfrm>
            <a:off x="7865493" y="4619941"/>
            <a:ext cx="2377815" cy="415498"/>
          </a:xfrm>
          <a:prstGeom prst="rect">
            <a:avLst/>
          </a:prstGeom>
          <a:noFill/>
        </p:spPr>
        <p:txBody>
          <a:bodyPr wrap="square" rtlCol="0">
            <a:spAutoFit/>
          </a:bodyPr>
          <a:lstStyle/>
          <a:p>
            <a:pPr algn="ctr"/>
            <a:r>
              <a:rPr lang="en-US" sz="2100" dirty="0" err="1"/>
              <a:t>Oana</a:t>
            </a:r>
            <a:r>
              <a:rPr lang="en-US" sz="2100" dirty="0"/>
              <a:t> </a:t>
            </a:r>
            <a:r>
              <a:rPr lang="en-US" sz="2100" dirty="0" err="1"/>
              <a:t>Dumitru</a:t>
            </a:r>
            <a:endParaRPr lang="en-US" sz="2100" dirty="0"/>
          </a:p>
        </p:txBody>
      </p:sp>
      <p:sp>
        <p:nvSpPr>
          <p:cNvPr id="11" name="TextBox 10"/>
          <p:cNvSpPr txBox="1"/>
          <p:nvPr/>
        </p:nvSpPr>
        <p:spPr>
          <a:xfrm>
            <a:off x="5036510" y="4758440"/>
            <a:ext cx="2377815" cy="738664"/>
          </a:xfrm>
          <a:prstGeom prst="rect">
            <a:avLst/>
          </a:prstGeom>
          <a:noFill/>
        </p:spPr>
        <p:txBody>
          <a:bodyPr wrap="square" rtlCol="0">
            <a:spAutoFit/>
          </a:bodyPr>
          <a:lstStyle/>
          <a:p>
            <a:pPr algn="ctr"/>
            <a:r>
              <a:rPr lang="en-US" sz="2100" dirty="0"/>
              <a:t>Wendy Berry Mendes</a:t>
            </a:r>
          </a:p>
        </p:txBody>
      </p:sp>
      <p:sp>
        <p:nvSpPr>
          <p:cNvPr id="9"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Thank You</a:t>
            </a:r>
            <a:endParaRPr lang="en-US" dirty="0"/>
          </a:p>
        </p:txBody>
      </p:sp>
    </p:spTree>
    <p:extLst>
      <p:ext uri="{BB962C8B-B14F-4D97-AF65-F5344CB8AC3E}">
        <p14:creationId xmlns:p14="http://schemas.microsoft.com/office/powerpoint/2010/main" val="1370424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39938"/>
            <a:ext cx="7978107" cy="699179"/>
          </a:xfrm>
        </p:spPr>
        <p:txBody>
          <a:bodyPr>
            <a:normAutofit/>
          </a:bodyPr>
          <a:lstStyle/>
          <a:p>
            <a:r>
              <a:rPr lang="en-US" dirty="0" smtClean="0"/>
              <a:t>Physiological Linkage</a:t>
            </a:r>
            <a:endParaRPr lang="en-US" dirty="0"/>
          </a:p>
        </p:txBody>
      </p:sp>
      <p:grpSp>
        <p:nvGrpSpPr>
          <p:cNvPr id="6" name="Group 5"/>
          <p:cNvGrpSpPr/>
          <p:nvPr/>
        </p:nvGrpSpPr>
        <p:grpSpPr>
          <a:xfrm>
            <a:off x="3227852" y="1295400"/>
            <a:ext cx="6906749" cy="4267200"/>
            <a:chOff x="1592023" y="1887287"/>
            <a:chExt cx="6962814" cy="3749954"/>
          </a:xfrm>
        </p:grpSpPr>
        <p:grpSp>
          <p:nvGrpSpPr>
            <p:cNvPr id="7" name="Group 6"/>
            <p:cNvGrpSpPr/>
            <p:nvPr/>
          </p:nvGrpSpPr>
          <p:grpSpPr>
            <a:xfrm>
              <a:off x="1592023" y="1887287"/>
              <a:ext cx="6745462" cy="1476204"/>
              <a:chOff x="1464347" y="2472169"/>
              <a:chExt cx="6132238" cy="1476204"/>
            </a:xfrm>
          </p:grpSpPr>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29" t="38348" r="27552" b="41833"/>
              <a:stretch/>
            </p:blipFill>
            <p:spPr bwMode="auto">
              <a:xfrm>
                <a:off x="1474857" y="2473678"/>
                <a:ext cx="6121728" cy="14746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1464347" y="2473678"/>
                <a:ext cx="2025088" cy="1474695"/>
              </a:xfrm>
              <a:prstGeom prst="rect">
                <a:avLst/>
              </a:prstGeom>
              <a:noFill/>
              <a:ln w="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a:off x="3533145" y="2472169"/>
                <a:ext cx="2025088" cy="1474695"/>
              </a:xfrm>
              <a:prstGeom prst="rect">
                <a:avLst/>
              </a:prstGeom>
              <a:noFill/>
              <a:ln w="76200">
                <a:solidFill>
                  <a:srgbClr val="2E43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8" name="Group 7"/>
            <p:cNvGrpSpPr/>
            <p:nvPr/>
          </p:nvGrpSpPr>
          <p:grpSpPr>
            <a:xfrm>
              <a:off x="1742357" y="4161036"/>
              <a:ext cx="6812480" cy="1476205"/>
              <a:chOff x="1474857" y="4693368"/>
              <a:chExt cx="6193164" cy="1476205"/>
            </a:xfrm>
          </p:grpSpPr>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115" t="40759" r="10119" b="41933"/>
              <a:stretch/>
            </p:blipFill>
            <p:spPr bwMode="auto">
              <a:xfrm>
                <a:off x="1474857" y="4714021"/>
                <a:ext cx="6156952" cy="14555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3565088" y="4693369"/>
                <a:ext cx="2025088" cy="1474695"/>
              </a:xfrm>
              <a:prstGeom prst="rect">
                <a:avLst/>
              </a:prstGeom>
              <a:noFill/>
              <a:ln w="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5642933" y="4693368"/>
                <a:ext cx="2025088" cy="1474695"/>
              </a:xfrm>
              <a:prstGeom prst="rect">
                <a:avLst/>
              </a:prstGeom>
              <a:noFill/>
              <a:ln w="76200">
                <a:solidFill>
                  <a:srgbClr val="2E43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cxnSp>
          <p:nvCxnSpPr>
            <p:cNvPr id="9" name="Straight Arrow Connector 8"/>
            <p:cNvCxnSpPr>
              <a:endCxn id="14" idx="0"/>
            </p:cNvCxnSpPr>
            <p:nvPr/>
          </p:nvCxnSpPr>
          <p:spPr>
            <a:xfrm>
              <a:off x="2837839" y="3363491"/>
              <a:ext cx="2317571" cy="797546"/>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6" idx="2"/>
              <a:endCxn id="15" idx="0"/>
            </p:cNvCxnSpPr>
            <p:nvPr/>
          </p:nvCxnSpPr>
          <p:spPr>
            <a:xfrm>
              <a:off x="4970535" y="3363491"/>
              <a:ext cx="2470504" cy="797545"/>
            </a:xfrm>
            <a:prstGeom prst="straightConnector1">
              <a:avLst/>
            </a:prstGeom>
            <a:ln w="38100">
              <a:solidFill>
                <a:srgbClr val="2E438B"/>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1676401"/>
            <a:ext cx="1063994" cy="1063994"/>
          </a:xfrm>
          <a:prstGeom prst="rect">
            <a:avLst/>
          </a:prstGeom>
        </p:spPr>
      </p:pic>
      <p:sp>
        <p:nvSpPr>
          <p:cNvPr id="3" name="TextBox 2"/>
          <p:cNvSpPr txBox="1"/>
          <p:nvPr/>
        </p:nvSpPr>
        <p:spPr>
          <a:xfrm>
            <a:off x="2238892" y="2219980"/>
            <a:ext cx="682994" cy="523220"/>
          </a:xfrm>
          <a:prstGeom prst="rect">
            <a:avLst/>
          </a:prstGeom>
          <a:noFill/>
        </p:spPr>
        <p:txBody>
          <a:bodyPr wrap="square" rtlCol="0">
            <a:spAutoFit/>
          </a:bodyPr>
          <a:lstStyle/>
          <a:p>
            <a:r>
              <a:rPr lang="en-US" sz="2800" dirty="0"/>
              <a:t>A</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2108" y="4104621"/>
            <a:ext cx="1063994" cy="1063994"/>
          </a:xfrm>
          <a:prstGeom prst="rect">
            <a:avLst/>
          </a:prstGeom>
        </p:spPr>
      </p:pic>
      <p:sp>
        <p:nvSpPr>
          <p:cNvPr id="22" name="TextBox 21"/>
          <p:cNvSpPr txBox="1"/>
          <p:nvPr/>
        </p:nvSpPr>
        <p:spPr>
          <a:xfrm>
            <a:off x="2286000" y="4648200"/>
            <a:ext cx="682994" cy="523220"/>
          </a:xfrm>
          <a:prstGeom prst="rect">
            <a:avLst/>
          </a:prstGeom>
          <a:noFill/>
        </p:spPr>
        <p:txBody>
          <a:bodyPr wrap="square" rtlCol="0">
            <a:spAutoFit/>
          </a:bodyPr>
          <a:lstStyle/>
          <a:p>
            <a:r>
              <a:rPr lang="en-US" sz="2800" dirty="0"/>
              <a:t>B</a:t>
            </a:r>
          </a:p>
        </p:txBody>
      </p:sp>
      <p:sp>
        <p:nvSpPr>
          <p:cNvPr id="20" name="TextBox 19"/>
          <p:cNvSpPr txBox="1"/>
          <p:nvPr/>
        </p:nvSpPr>
        <p:spPr>
          <a:xfrm>
            <a:off x="3673436" y="3104375"/>
            <a:ext cx="1447800" cy="523220"/>
          </a:xfrm>
          <a:prstGeom prst="rect">
            <a:avLst/>
          </a:prstGeom>
          <a:noFill/>
        </p:spPr>
        <p:txBody>
          <a:bodyPr wrap="square" rtlCol="0">
            <a:spAutoFit/>
          </a:bodyPr>
          <a:lstStyle/>
          <a:p>
            <a:pPr algn="ctr"/>
            <a:r>
              <a:rPr lang="en-US" sz="2800" dirty="0"/>
              <a:t>HR = 77</a:t>
            </a:r>
          </a:p>
        </p:txBody>
      </p:sp>
      <p:sp>
        <p:nvSpPr>
          <p:cNvPr id="23" name="TextBox 22"/>
          <p:cNvSpPr txBox="1"/>
          <p:nvPr/>
        </p:nvSpPr>
        <p:spPr>
          <a:xfrm>
            <a:off x="5871024" y="3124200"/>
            <a:ext cx="1447800" cy="523220"/>
          </a:xfrm>
          <a:prstGeom prst="rect">
            <a:avLst/>
          </a:prstGeom>
          <a:noFill/>
        </p:spPr>
        <p:txBody>
          <a:bodyPr wrap="square" rtlCol="0">
            <a:spAutoFit/>
          </a:bodyPr>
          <a:lstStyle/>
          <a:p>
            <a:pPr algn="ctr"/>
            <a:r>
              <a:rPr lang="en-US" sz="2800" dirty="0"/>
              <a:t>HR = 78</a:t>
            </a:r>
          </a:p>
        </p:txBody>
      </p:sp>
      <p:sp>
        <p:nvSpPr>
          <p:cNvPr id="24" name="TextBox 23"/>
          <p:cNvSpPr txBox="1"/>
          <p:nvPr/>
        </p:nvSpPr>
        <p:spPr>
          <a:xfrm>
            <a:off x="6096000" y="5734825"/>
            <a:ext cx="1447800" cy="523220"/>
          </a:xfrm>
          <a:prstGeom prst="rect">
            <a:avLst/>
          </a:prstGeom>
          <a:noFill/>
        </p:spPr>
        <p:txBody>
          <a:bodyPr wrap="square" rtlCol="0">
            <a:spAutoFit/>
          </a:bodyPr>
          <a:lstStyle/>
          <a:p>
            <a:pPr algn="ctr"/>
            <a:r>
              <a:rPr lang="en-US" sz="2800" dirty="0"/>
              <a:t>HR = 72</a:t>
            </a:r>
          </a:p>
        </p:txBody>
      </p:sp>
      <p:sp>
        <p:nvSpPr>
          <p:cNvPr id="25" name="TextBox 24"/>
          <p:cNvSpPr txBox="1"/>
          <p:nvPr/>
        </p:nvSpPr>
        <p:spPr>
          <a:xfrm>
            <a:off x="8470412" y="5715000"/>
            <a:ext cx="1447800" cy="523220"/>
          </a:xfrm>
          <a:prstGeom prst="rect">
            <a:avLst/>
          </a:prstGeom>
          <a:noFill/>
        </p:spPr>
        <p:txBody>
          <a:bodyPr wrap="square" rtlCol="0">
            <a:spAutoFit/>
          </a:bodyPr>
          <a:lstStyle/>
          <a:p>
            <a:pPr algn="ctr"/>
            <a:r>
              <a:rPr lang="en-US" sz="2800" dirty="0"/>
              <a:t>HR = 78</a:t>
            </a:r>
          </a:p>
        </p:txBody>
      </p:sp>
      <p:sp>
        <p:nvSpPr>
          <p:cNvPr id="26" name="TextBox 25"/>
          <p:cNvSpPr txBox="1"/>
          <p:nvPr/>
        </p:nvSpPr>
        <p:spPr>
          <a:xfrm>
            <a:off x="145125" y="6145271"/>
            <a:ext cx="5512591" cy="646331"/>
          </a:xfrm>
          <a:prstGeom prst="rect">
            <a:avLst/>
          </a:prstGeom>
          <a:noFill/>
        </p:spPr>
        <p:txBody>
          <a:bodyPr wrap="square" rtlCol="0">
            <a:spAutoFit/>
          </a:bodyPr>
          <a:lstStyle/>
          <a:p>
            <a:r>
              <a:rPr lang="en-US" dirty="0" smtClean="0"/>
              <a:t>Thorson, West, and Mendes (2018, Psych Methods)</a:t>
            </a:r>
          </a:p>
          <a:p>
            <a:r>
              <a:rPr lang="en-US" dirty="0" smtClean="0"/>
              <a:t>Thorson &amp; West (2018, Bio Psych)</a:t>
            </a:r>
            <a:endParaRPr lang="en-US" dirty="0"/>
          </a:p>
        </p:txBody>
      </p:sp>
    </p:spTree>
    <p:extLst>
      <p:ext uri="{BB962C8B-B14F-4D97-AF65-F5344CB8AC3E}">
        <p14:creationId xmlns:p14="http://schemas.microsoft.com/office/powerpoint/2010/main" val="120778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15" t="40759" r="10119" b="41933"/>
          <a:stretch/>
        </p:blipFill>
        <p:spPr bwMode="auto">
          <a:xfrm>
            <a:off x="3376976" y="3906278"/>
            <a:ext cx="6718113" cy="1656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133600" y="339938"/>
            <a:ext cx="7978107" cy="699179"/>
          </a:xfrm>
        </p:spPr>
        <p:txBody>
          <a:bodyPr>
            <a:normAutofit/>
          </a:bodyPr>
          <a:lstStyle/>
          <a:p>
            <a:r>
              <a:rPr lang="en-US" dirty="0" smtClean="0"/>
              <a:t>Physiological Linkage</a:t>
            </a:r>
            <a:endParaRPr lang="en-US" dirty="0"/>
          </a:p>
        </p:txBody>
      </p:sp>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29" t="38348" r="27552" b="41833"/>
          <a:stretch/>
        </p:blipFill>
        <p:spPr bwMode="auto">
          <a:xfrm>
            <a:off x="3239320" y="1297117"/>
            <a:ext cx="6679679" cy="16781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438986" y="1297117"/>
            <a:ext cx="2209660" cy="1678106"/>
          </a:xfrm>
          <a:prstGeom prst="rect">
            <a:avLst/>
          </a:prstGeom>
          <a:noFill/>
          <a:ln w="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a:off x="7696340" y="1295400"/>
            <a:ext cx="2209660" cy="1678106"/>
          </a:xfrm>
          <a:prstGeom prst="rect">
            <a:avLst/>
          </a:prstGeom>
          <a:noFill/>
          <a:ln w="76200">
            <a:solidFill>
              <a:srgbClr val="2E43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3352800" y="3882777"/>
            <a:ext cx="2209660" cy="1678106"/>
          </a:xfrm>
          <a:prstGeom prst="rect">
            <a:avLst/>
          </a:prstGeom>
          <a:noFill/>
          <a:ln w="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5638800" y="3882776"/>
            <a:ext cx="2209660" cy="1678106"/>
          </a:xfrm>
          <a:prstGeom prst="rect">
            <a:avLst/>
          </a:prstGeom>
          <a:noFill/>
          <a:ln w="76200">
            <a:solidFill>
              <a:srgbClr val="2E43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9" name="Straight Arrow Connector 8"/>
          <p:cNvCxnSpPr>
            <a:endCxn id="17" idx="2"/>
          </p:cNvCxnSpPr>
          <p:nvPr/>
        </p:nvCxnSpPr>
        <p:spPr>
          <a:xfrm flipV="1">
            <a:off x="4457630" y="2975224"/>
            <a:ext cx="2086186" cy="931055"/>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3" idx="0"/>
            <a:endCxn id="18" idx="2"/>
          </p:cNvCxnSpPr>
          <p:nvPr/>
        </p:nvCxnSpPr>
        <p:spPr>
          <a:xfrm flipV="1">
            <a:off x="6736032" y="2973506"/>
            <a:ext cx="2065138" cy="932772"/>
          </a:xfrm>
          <a:prstGeom prst="straightConnector1">
            <a:avLst/>
          </a:prstGeom>
          <a:ln w="38100">
            <a:solidFill>
              <a:srgbClr val="2E438B"/>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1676401"/>
            <a:ext cx="1063994" cy="1063994"/>
          </a:xfrm>
          <a:prstGeom prst="rect">
            <a:avLst/>
          </a:prstGeom>
        </p:spPr>
      </p:pic>
      <p:sp>
        <p:nvSpPr>
          <p:cNvPr id="3" name="TextBox 2"/>
          <p:cNvSpPr txBox="1"/>
          <p:nvPr/>
        </p:nvSpPr>
        <p:spPr>
          <a:xfrm>
            <a:off x="2238892" y="2219980"/>
            <a:ext cx="682994" cy="523220"/>
          </a:xfrm>
          <a:prstGeom prst="rect">
            <a:avLst/>
          </a:prstGeom>
          <a:noFill/>
        </p:spPr>
        <p:txBody>
          <a:bodyPr wrap="square" rtlCol="0">
            <a:spAutoFit/>
          </a:bodyPr>
          <a:lstStyle/>
          <a:p>
            <a:r>
              <a:rPr lang="en-US" sz="2800" dirty="0"/>
              <a:t>A</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2108" y="4104621"/>
            <a:ext cx="1063994" cy="1063994"/>
          </a:xfrm>
          <a:prstGeom prst="rect">
            <a:avLst/>
          </a:prstGeom>
        </p:spPr>
      </p:pic>
      <p:sp>
        <p:nvSpPr>
          <p:cNvPr id="22" name="TextBox 21"/>
          <p:cNvSpPr txBox="1"/>
          <p:nvPr/>
        </p:nvSpPr>
        <p:spPr>
          <a:xfrm>
            <a:off x="2286000" y="4648200"/>
            <a:ext cx="682994" cy="523220"/>
          </a:xfrm>
          <a:prstGeom prst="rect">
            <a:avLst/>
          </a:prstGeom>
          <a:noFill/>
        </p:spPr>
        <p:txBody>
          <a:bodyPr wrap="square" rtlCol="0">
            <a:spAutoFit/>
          </a:bodyPr>
          <a:lstStyle/>
          <a:p>
            <a:r>
              <a:rPr lang="en-US" sz="2800" dirty="0"/>
              <a:t>B</a:t>
            </a:r>
          </a:p>
        </p:txBody>
      </p:sp>
      <p:sp>
        <p:nvSpPr>
          <p:cNvPr id="20" name="TextBox 19"/>
          <p:cNvSpPr txBox="1"/>
          <p:nvPr/>
        </p:nvSpPr>
        <p:spPr>
          <a:xfrm>
            <a:off x="6108212" y="3104375"/>
            <a:ext cx="1447800" cy="523220"/>
          </a:xfrm>
          <a:prstGeom prst="rect">
            <a:avLst/>
          </a:prstGeom>
          <a:noFill/>
        </p:spPr>
        <p:txBody>
          <a:bodyPr wrap="square" rtlCol="0">
            <a:spAutoFit/>
          </a:bodyPr>
          <a:lstStyle/>
          <a:p>
            <a:pPr algn="ctr"/>
            <a:r>
              <a:rPr lang="en-US" sz="2800" dirty="0"/>
              <a:t>HR = 78</a:t>
            </a:r>
          </a:p>
        </p:txBody>
      </p:sp>
      <p:sp>
        <p:nvSpPr>
          <p:cNvPr id="23" name="TextBox 22"/>
          <p:cNvSpPr txBox="1"/>
          <p:nvPr/>
        </p:nvSpPr>
        <p:spPr>
          <a:xfrm>
            <a:off x="8305800" y="3124200"/>
            <a:ext cx="1447800" cy="523220"/>
          </a:xfrm>
          <a:prstGeom prst="rect">
            <a:avLst/>
          </a:prstGeom>
          <a:noFill/>
        </p:spPr>
        <p:txBody>
          <a:bodyPr wrap="square" rtlCol="0">
            <a:spAutoFit/>
          </a:bodyPr>
          <a:lstStyle/>
          <a:p>
            <a:pPr algn="ctr"/>
            <a:r>
              <a:rPr lang="en-US" sz="2800" dirty="0"/>
              <a:t>HR = 85</a:t>
            </a:r>
          </a:p>
        </p:txBody>
      </p:sp>
      <p:sp>
        <p:nvSpPr>
          <p:cNvPr id="24" name="TextBox 23"/>
          <p:cNvSpPr txBox="1"/>
          <p:nvPr/>
        </p:nvSpPr>
        <p:spPr>
          <a:xfrm>
            <a:off x="6096000" y="5734825"/>
            <a:ext cx="1447800" cy="523220"/>
          </a:xfrm>
          <a:prstGeom prst="rect">
            <a:avLst/>
          </a:prstGeom>
          <a:noFill/>
        </p:spPr>
        <p:txBody>
          <a:bodyPr wrap="square" rtlCol="0">
            <a:spAutoFit/>
          </a:bodyPr>
          <a:lstStyle/>
          <a:p>
            <a:pPr algn="ctr"/>
            <a:r>
              <a:rPr lang="en-US" sz="2800" dirty="0"/>
              <a:t>HR = 72</a:t>
            </a:r>
          </a:p>
        </p:txBody>
      </p:sp>
      <p:sp>
        <p:nvSpPr>
          <p:cNvPr id="25" name="TextBox 24"/>
          <p:cNvSpPr txBox="1"/>
          <p:nvPr/>
        </p:nvSpPr>
        <p:spPr>
          <a:xfrm>
            <a:off x="3886200" y="5715000"/>
            <a:ext cx="1447800" cy="523220"/>
          </a:xfrm>
          <a:prstGeom prst="rect">
            <a:avLst/>
          </a:prstGeom>
          <a:noFill/>
        </p:spPr>
        <p:txBody>
          <a:bodyPr wrap="square" rtlCol="0">
            <a:spAutoFit/>
          </a:bodyPr>
          <a:lstStyle/>
          <a:p>
            <a:pPr algn="ctr"/>
            <a:r>
              <a:rPr lang="en-US" sz="2800" dirty="0"/>
              <a:t>HR = 67</a:t>
            </a:r>
          </a:p>
        </p:txBody>
      </p:sp>
      <p:sp>
        <p:nvSpPr>
          <p:cNvPr id="26" name="TextBox 25"/>
          <p:cNvSpPr txBox="1"/>
          <p:nvPr/>
        </p:nvSpPr>
        <p:spPr>
          <a:xfrm>
            <a:off x="145125" y="6145271"/>
            <a:ext cx="5512591" cy="646331"/>
          </a:xfrm>
          <a:prstGeom prst="rect">
            <a:avLst/>
          </a:prstGeom>
          <a:noFill/>
        </p:spPr>
        <p:txBody>
          <a:bodyPr wrap="square" rtlCol="0">
            <a:spAutoFit/>
          </a:bodyPr>
          <a:lstStyle/>
          <a:p>
            <a:r>
              <a:rPr lang="en-US" dirty="0" smtClean="0"/>
              <a:t>Thorson, West, and Mendes (2018, Psych Methods)</a:t>
            </a:r>
          </a:p>
          <a:p>
            <a:r>
              <a:rPr lang="en-US" dirty="0" smtClean="0"/>
              <a:t>Thorson &amp; West (2018, Bio Psych)</a:t>
            </a:r>
            <a:endParaRPr lang="en-US" dirty="0"/>
          </a:p>
        </p:txBody>
      </p:sp>
    </p:spTree>
    <p:extLst>
      <p:ext uri="{BB962C8B-B14F-4D97-AF65-F5344CB8AC3E}">
        <p14:creationId xmlns:p14="http://schemas.microsoft.com/office/powerpoint/2010/main" val="40645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48296" y="1204482"/>
            <a:ext cx="7481504" cy="4162589"/>
            <a:chOff x="1600199" y="1752600"/>
            <a:chExt cx="5638801" cy="2854892"/>
          </a:xfrm>
        </p:grpSpPr>
        <p:sp>
          <p:nvSpPr>
            <p:cNvPr id="5" name="TextBox 4"/>
            <p:cNvSpPr txBox="1"/>
            <p:nvPr/>
          </p:nvSpPr>
          <p:spPr>
            <a:xfrm>
              <a:off x="1600199" y="1752600"/>
              <a:ext cx="2166937" cy="654370"/>
            </a:xfrm>
            <a:prstGeom prst="rect">
              <a:avLst/>
            </a:prstGeom>
            <a:noFill/>
            <a:ln>
              <a:solidFill>
                <a:schemeClr val="tx1"/>
              </a:solidFill>
            </a:ln>
          </p:spPr>
          <p:txBody>
            <a:bodyPr wrap="square" rtlCol="0">
              <a:spAutoFit/>
            </a:bodyPr>
            <a:lstStyle/>
            <a:p>
              <a:pPr algn="ctr"/>
              <a:r>
                <a:rPr lang="en-US" sz="2800" dirty="0"/>
                <a:t>Larry’s physiology</a:t>
              </a:r>
            </a:p>
            <a:p>
              <a:pPr algn="ctr"/>
              <a:r>
                <a:rPr lang="en-US" sz="2800" dirty="0"/>
                <a:t>Time T-1</a:t>
              </a:r>
            </a:p>
          </p:txBody>
        </p:sp>
        <p:sp>
          <p:nvSpPr>
            <p:cNvPr id="6" name="TextBox 5"/>
            <p:cNvSpPr txBox="1"/>
            <p:nvPr/>
          </p:nvSpPr>
          <p:spPr>
            <a:xfrm>
              <a:off x="1600200" y="3657600"/>
              <a:ext cx="2166936" cy="949892"/>
            </a:xfrm>
            <a:prstGeom prst="rect">
              <a:avLst/>
            </a:prstGeom>
            <a:noFill/>
            <a:ln>
              <a:solidFill>
                <a:schemeClr val="tx1"/>
              </a:solidFill>
            </a:ln>
          </p:spPr>
          <p:txBody>
            <a:bodyPr wrap="square" rtlCol="0">
              <a:spAutoFit/>
            </a:bodyPr>
            <a:lstStyle/>
            <a:p>
              <a:pPr algn="ctr"/>
              <a:r>
                <a:rPr lang="en-US" sz="2800" dirty="0"/>
                <a:t>Michelle’s physiology</a:t>
              </a:r>
            </a:p>
            <a:p>
              <a:pPr algn="ctr"/>
              <a:r>
                <a:rPr lang="en-US" sz="2800" dirty="0"/>
                <a:t>Time T-1</a:t>
              </a:r>
            </a:p>
          </p:txBody>
        </p:sp>
        <p:sp>
          <p:nvSpPr>
            <p:cNvPr id="7" name="TextBox 6"/>
            <p:cNvSpPr txBox="1"/>
            <p:nvPr/>
          </p:nvSpPr>
          <p:spPr>
            <a:xfrm>
              <a:off x="5105400" y="1752600"/>
              <a:ext cx="2133600" cy="654370"/>
            </a:xfrm>
            <a:prstGeom prst="rect">
              <a:avLst/>
            </a:prstGeom>
            <a:noFill/>
            <a:ln>
              <a:solidFill>
                <a:schemeClr val="tx1"/>
              </a:solidFill>
            </a:ln>
          </p:spPr>
          <p:txBody>
            <a:bodyPr wrap="square" rtlCol="0">
              <a:spAutoFit/>
            </a:bodyPr>
            <a:lstStyle/>
            <a:p>
              <a:pPr algn="ctr"/>
              <a:r>
                <a:rPr lang="en-US" sz="2800" dirty="0"/>
                <a:t>Larry’s physiology</a:t>
              </a:r>
            </a:p>
            <a:p>
              <a:pPr algn="ctr"/>
              <a:r>
                <a:rPr lang="en-US" sz="2800" dirty="0"/>
                <a:t>Time T</a:t>
              </a:r>
            </a:p>
          </p:txBody>
        </p:sp>
        <p:sp>
          <p:nvSpPr>
            <p:cNvPr id="8" name="TextBox 7"/>
            <p:cNvSpPr txBox="1"/>
            <p:nvPr/>
          </p:nvSpPr>
          <p:spPr>
            <a:xfrm>
              <a:off x="5105400" y="3634105"/>
              <a:ext cx="2133600" cy="949892"/>
            </a:xfrm>
            <a:prstGeom prst="rect">
              <a:avLst/>
            </a:prstGeom>
            <a:noFill/>
            <a:ln>
              <a:solidFill>
                <a:schemeClr val="tx1"/>
              </a:solidFill>
            </a:ln>
          </p:spPr>
          <p:txBody>
            <a:bodyPr wrap="square" rtlCol="0">
              <a:spAutoFit/>
            </a:bodyPr>
            <a:lstStyle/>
            <a:p>
              <a:pPr algn="ctr"/>
              <a:r>
                <a:rPr lang="en-US" sz="2800" dirty="0"/>
                <a:t>Michelle’s physiology</a:t>
              </a:r>
            </a:p>
            <a:p>
              <a:pPr algn="ctr"/>
              <a:r>
                <a:rPr lang="en-US" sz="2800" dirty="0"/>
                <a:t>Time T</a:t>
              </a:r>
            </a:p>
          </p:txBody>
        </p:sp>
        <p:cxnSp>
          <p:nvCxnSpPr>
            <p:cNvPr id="9" name="Straight Arrow Connector 8"/>
            <p:cNvCxnSpPr/>
            <p:nvPr/>
          </p:nvCxnSpPr>
          <p:spPr>
            <a:xfrm>
              <a:off x="3767137" y="1990725"/>
              <a:ext cx="1338263" cy="0"/>
            </a:xfrm>
            <a:prstGeom prst="straightConnector1">
              <a:avLst/>
            </a:prstGeom>
            <a:ln w="28575">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8" idx="1"/>
            </p:cNvCxnSpPr>
            <p:nvPr/>
          </p:nvCxnSpPr>
          <p:spPr>
            <a:xfrm>
              <a:off x="3767136" y="2079785"/>
              <a:ext cx="1338264" cy="2029266"/>
            </a:xfrm>
            <a:prstGeom prst="straightConnector1">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7" idx="1"/>
            </p:cNvCxnSpPr>
            <p:nvPr/>
          </p:nvCxnSpPr>
          <p:spPr>
            <a:xfrm flipV="1">
              <a:off x="3767136" y="2079785"/>
              <a:ext cx="1338264" cy="2052761"/>
            </a:xfrm>
            <a:prstGeom prst="straightConnector1">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67137" y="4166720"/>
              <a:ext cx="1338263"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400675" y="973649"/>
            <a:ext cx="1371600" cy="461665"/>
          </a:xfrm>
          <a:prstGeom prst="rect">
            <a:avLst/>
          </a:prstGeom>
          <a:noFill/>
        </p:spPr>
        <p:txBody>
          <a:bodyPr wrap="square" rtlCol="0">
            <a:spAutoFit/>
          </a:bodyPr>
          <a:lstStyle/>
          <a:p>
            <a:pPr algn="ctr"/>
            <a:r>
              <a:rPr lang="en-US" sz="2400" dirty="0"/>
              <a:t>STABILITY</a:t>
            </a:r>
          </a:p>
        </p:txBody>
      </p:sp>
      <p:sp>
        <p:nvSpPr>
          <p:cNvPr id="13" name="TextBox 12"/>
          <p:cNvSpPr txBox="1"/>
          <p:nvPr/>
        </p:nvSpPr>
        <p:spPr>
          <a:xfrm>
            <a:off x="5400675" y="4872336"/>
            <a:ext cx="1371600" cy="461665"/>
          </a:xfrm>
          <a:prstGeom prst="rect">
            <a:avLst/>
          </a:prstGeom>
          <a:noFill/>
        </p:spPr>
        <p:txBody>
          <a:bodyPr wrap="square" rtlCol="0">
            <a:spAutoFit/>
          </a:bodyPr>
          <a:lstStyle/>
          <a:p>
            <a:pPr algn="ctr"/>
            <a:r>
              <a:rPr lang="en-US" sz="2400" dirty="0"/>
              <a:t>STABILITY</a:t>
            </a:r>
          </a:p>
        </p:txBody>
      </p:sp>
      <p:sp>
        <p:nvSpPr>
          <p:cNvPr id="3" name="Slide Number Placeholder 2"/>
          <p:cNvSpPr>
            <a:spLocks noGrp="1"/>
          </p:cNvSpPr>
          <p:nvPr>
            <p:ph type="sldNum" sz="quarter" idx="4294967295"/>
          </p:nvPr>
        </p:nvSpPr>
        <p:spPr>
          <a:xfrm>
            <a:off x="8305800" y="228601"/>
            <a:ext cx="2133600" cy="365125"/>
          </a:xfrm>
          <a:prstGeom prst="rect">
            <a:avLst/>
          </a:prstGeom>
        </p:spPr>
        <p:txBody>
          <a:bodyPr/>
          <a:lstStyle/>
          <a:p>
            <a:fld id="{B2994385-5960-4D47-9186-741F36D1826F}" type="slidenum">
              <a:rPr lang="en-US" smtClean="0"/>
              <a:t>5</a:t>
            </a:fld>
            <a:endParaRPr lang="en-US"/>
          </a:p>
        </p:txBody>
      </p:sp>
      <p:sp>
        <p:nvSpPr>
          <p:cNvPr id="14" name="TextBox 13"/>
          <p:cNvSpPr txBox="1"/>
          <p:nvPr/>
        </p:nvSpPr>
        <p:spPr>
          <a:xfrm>
            <a:off x="2992582" y="2947222"/>
            <a:ext cx="1625311" cy="461665"/>
          </a:xfrm>
          <a:prstGeom prst="rect">
            <a:avLst/>
          </a:prstGeom>
          <a:noFill/>
        </p:spPr>
        <p:txBody>
          <a:bodyPr wrap="square" rtlCol="0">
            <a:spAutoFit/>
          </a:bodyPr>
          <a:lstStyle/>
          <a:p>
            <a:pPr algn="ctr"/>
            <a:r>
              <a:rPr lang="en-US" sz="2400" dirty="0" smtClean="0"/>
              <a:t>INFLUENCE</a:t>
            </a:r>
            <a:endParaRPr lang="en-US" sz="2400" dirty="0"/>
          </a:p>
        </p:txBody>
      </p:sp>
      <p:sp>
        <p:nvSpPr>
          <p:cNvPr id="15" name="TextBox 14"/>
          <p:cNvSpPr txBox="1"/>
          <p:nvPr/>
        </p:nvSpPr>
        <p:spPr>
          <a:xfrm>
            <a:off x="7428019" y="2947222"/>
            <a:ext cx="1684808" cy="461665"/>
          </a:xfrm>
          <a:prstGeom prst="rect">
            <a:avLst/>
          </a:prstGeom>
          <a:noFill/>
        </p:spPr>
        <p:txBody>
          <a:bodyPr wrap="square" rtlCol="0">
            <a:spAutoFit/>
          </a:bodyPr>
          <a:lstStyle/>
          <a:p>
            <a:pPr algn="ctr"/>
            <a:r>
              <a:rPr lang="en-US" sz="2400" dirty="0" smtClean="0"/>
              <a:t>INFLUENCE</a:t>
            </a:r>
            <a:endParaRPr lang="en-US" sz="2400" dirty="0"/>
          </a:p>
        </p:txBody>
      </p:sp>
    </p:spTree>
    <p:extLst>
      <p:ext uri="{BB962C8B-B14F-4D97-AF65-F5344CB8AC3E}">
        <p14:creationId xmlns:p14="http://schemas.microsoft.com/office/powerpoint/2010/main" val="730767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4230" y="2004164"/>
            <a:ext cx="9200367" cy="1323439"/>
          </a:xfrm>
          <a:prstGeom prst="rect">
            <a:avLst/>
          </a:prstGeom>
          <a:noFill/>
        </p:spPr>
        <p:txBody>
          <a:bodyPr wrap="square" rtlCol="0">
            <a:spAutoFit/>
          </a:bodyPr>
          <a:lstStyle/>
          <a:p>
            <a:pPr algn="ctr"/>
            <a:r>
              <a:rPr lang="en-US" sz="4000" dirty="0" smtClean="0"/>
              <a:t>Does being influenced by one’s partner lead people to be less physiological stable?</a:t>
            </a:r>
          </a:p>
        </p:txBody>
      </p:sp>
    </p:spTree>
    <p:extLst>
      <p:ext uri="{BB962C8B-B14F-4D97-AF65-F5344CB8AC3E}">
        <p14:creationId xmlns:p14="http://schemas.microsoft.com/office/powerpoint/2010/main" val="136128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3838" y="1457253"/>
            <a:ext cx="9200367" cy="1323439"/>
          </a:xfrm>
          <a:prstGeom prst="rect">
            <a:avLst/>
          </a:prstGeom>
          <a:noFill/>
        </p:spPr>
        <p:txBody>
          <a:bodyPr wrap="square" rtlCol="0" anchor="ctr">
            <a:spAutoFit/>
          </a:bodyPr>
          <a:lstStyle/>
          <a:p>
            <a:pPr algn="ctr"/>
            <a:r>
              <a:rPr lang="en-US" sz="4000" dirty="0" smtClean="0"/>
              <a:t>For whom are physiological stability and linkage negatively associated?</a:t>
            </a:r>
          </a:p>
        </p:txBody>
      </p:sp>
      <p:sp>
        <p:nvSpPr>
          <p:cNvPr id="5" name="TextBox 4"/>
          <p:cNvSpPr txBox="1"/>
          <p:nvPr/>
        </p:nvSpPr>
        <p:spPr>
          <a:xfrm>
            <a:off x="1423837" y="3221444"/>
            <a:ext cx="9200367" cy="2554545"/>
          </a:xfrm>
          <a:prstGeom prst="rect">
            <a:avLst/>
          </a:prstGeom>
          <a:noFill/>
        </p:spPr>
        <p:txBody>
          <a:bodyPr wrap="square" rtlCol="0" anchor="ctr">
            <a:spAutoFit/>
          </a:bodyPr>
          <a:lstStyle/>
          <a:p>
            <a:pPr algn="ctr"/>
            <a:r>
              <a:rPr lang="en-US" sz="4000" dirty="0" smtClean="0"/>
              <a:t>Compare the stability-influence relationship between high status and low status people in dyadic and group interactions</a:t>
            </a:r>
          </a:p>
        </p:txBody>
      </p:sp>
    </p:spTree>
    <p:extLst>
      <p:ext uri="{BB962C8B-B14F-4D97-AF65-F5344CB8AC3E}">
        <p14:creationId xmlns:p14="http://schemas.microsoft.com/office/powerpoint/2010/main" val="287117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Studies </a:t>
            </a:r>
            <a:endParaRPr lang="en-US" b="1" dirty="0"/>
          </a:p>
        </p:txBody>
      </p:sp>
      <p:sp>
        <p:nvSpPr>
          <p:cNvPr id="3" name="Content Placeholder 2"/>
          <p:cNvSpPr>
            <a:spLocks noGrp="1"/>
          </p:cNvSpPr>
          <p:nvPr>
            <p:ph idx="1"/>
          </p:nvPr>
        </p:nvSpPr>
        <p:spPr>
          <a:xfrm>
            <a:off x="706582" y="1579418"/>
            <a:ext cx="11066318" cy="5174673"/>
          </a:xfrm>
        </p:spPr>
        <p:txBody>
          <a:bodyPr>
            <a:normAutofit/>
          </a:bodyPr>
          <a:lstStyle/>
          <a:p>
            <a:r>
              <a:rPr lang="en-US" sz="3200" dirty="0" smtClean="0"/>
              <a:t>Study 1</a:t>
            </a:r>
          </a:p>
          <a:p>
            <a:pPr lvl="1"/>
            <a:r>
              <a:rPr lang="en-US" sz="3200" dirty="0" smtClean="0"/>
              <a:t> Cross-race (White-Black) and same-race (White-White) dyadic interactions </a:t>
            </a:r>
          </a:p>
          <a:p>
            <a:r>
              <a:rPr lang="en-US" sz="3200" dirty="0" smtClean="0"/>
              <a:t>Study 2</a:t>
            </a:r>
          </a:p>
          <a:p>
            <a:pPr lvl="1"/>
            <a:r>
              <a:rPr lang="en-US" sz="3200" dirty="0" smtClean="0"/>
              <a:t>Cross-status (High HDI- Low HDI) and same-status (High-high; Low-low) dyadic interactions </a:t>
            </a:r>
          </a:p>
          <a:p>
            <a:r>
              <a:rPr lang="en-US" sz="3200" dirty="0" smtClean="0"/>
              <a:t>Study 3</a:t>
            </a:r>
          </a:p>
          <a:p>
            <a:pPr lvl="1"/>
            <a:r>
              <a:rPr lang="en-US" sz="3200" dirty="0" smtClean="0"/>
              <a:t>Randomly assigned status in groups of 4 (one High status, 2 or 3 Lower status) </a:t>
            </a:r>
            <a:endParaRPr lang="en-US" sz="3200" dirty="0"/>
          </a:p>
        </p:txBody>
      </p:sp>
    </p:spTree>
    <p:extLst>
      <p:ext uri="{BB962C8B-B14F-4D97-AF65-F5344CB8AC3E}">
        <p14:creationId xmlns:p14="http://schemas.microsoft.com/office/powerpoint/2010/main" val="284984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p:cNvSpPr>
          <p:nvPr>
            <p:ph type="title"/>
          </p:nvPr>
        </p:nvSpPr>
        <p:spPr bwMode="auto">
          <a:xfrm>
            <a:off x="881742" y="80446"/>
            <a:ext cx="10515600" cy="1325563"/>
          </a:xfrm>
        </p:spPr>
        <p:txBody>
          <a:bodyPr vert="horz" wrap="square" lIns="91440" tIns="45720" rIns="91440" bIns="45720" numCol="1" rtlCol="0" anchor="ctr" anchorCtr="0" compatLnSpc="1">
            <a:prstTxWarp prst="textNoShape">
              <a:avLst/>
            </a:prstTxWarp>
            <a:normAutofit/>
          </a:bodyPr>
          <a:lstStyle/>
          <a:p>
            <a:pPr algn="ctr">
              <a:defRPr/>
            </a:pPr>
            <a:r>
              <a:rPr lang="en-US" b="1" dirty="0" smtClean="0">
                <a:ea typeface="+mj-ea"/>
                <a:cs typeface="+mj-cs"/>
              </a:rPr>
              <a:t>Study 1 </a:t>
            </a:r>
          </a:p>
        </p:txBody>
      </p:sp>
      <p:grpSp>
        <p:nvGrpSpPr>
          <p:cNvPr id="3" name="Group 2"/>
          <p:cNvGrpSpPr/>
          <p:nvPr/>
        </p:nvGrpSpPr>
        <p:grpSpPr>
          <a:xfrm>
            <a:off x="2106650" y="1316614"/>
            <a:ext cx="7498849" cy="4535940"/>
            <a:chOff x="3942037" y="1690688"/>
            <a:chExt cx="7498849" cy="4535940"/>
          </a:xfrm>
        </p:grpSpPr>
        <p:sp>
          <p:nvSpPr>
            <p:cNvPr id="63490" name="AutoShape 2"/>
            <p:cNvSpPr>
              <a:spLocks noChangeArrowheads="1"/>
            </p:cNvSpPr>
            <p:nvPr/>
          </p:nvSpPr>
          <p:spPr bwMode="auto">
            <a:xfrm>
              <a:off x="6789701" y="3910403"/>
              <a:ext cx="1014481" cy="965094"/>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6">
                <a:lumMod val="60000"/>
                <a:lumOff val="40000"/>
              </a:schemeClr>
            </a:solidFill>
            <a:ln w="9525">
              <a:solidFill>
                <a:schemeClr val="tx1"/>
              </a:solidFill>
              <a:miter lim="800000"/>
              <a:headEnd/>
              <a:tailEnd/>
            </a:ln>
          </p:spPr>
          <p:txBody>
            <a:bodyPr wrap="none" anchor="ctr"/>
            <a:lstStyle/>
            <a:p>
              <a:endParaRPr lang="en-US"/>
            </a:p>
          </p:txBody>
        </p:sp>
        <p:sp>
          <p:nvSpPr>
            <p:cNvPr id="63493" name="AutoShape 5"/>
            <p:cNvSpPr>
              <a:spLocks noChangeArrowheads="1"/>
            </p:cNvSpPr>
            <p:nvPr/>
          </p:nvSpPr>
          <p:spPr bwMode="auto">
            <a:xfrm>
              <a:off x="3942037" y="1787197"/>
              <a:ext cx="1898443" cy="1254622"/>
            </a:xfrm>
            <a:prstGeom prst="rightArrowCallout">
              <a:avLst>
                <a:gd name="adj1" fmla="val 25000"/>
                <a:gd name="adj2" fmla="val 25000"/>
                <a:gd name="adj3" fmla="val 25641"/>
                <a:gd name="adj4" fmla="val 66667"/>
              </a:avLst>
            </a:prstGeom>
            <a:solidFill>
              <a:schemeClr val="accent1"/>
            </a:solidFill>
            <a:ln w="9525">
              <a:solidFill>
                <a:schemeClr val="tx1"/>
              </a:solidFill>
              <a:miter lim="800000"/>
              <a:headEnd/>
              <a:tailEnd/>
            </a:ln>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9pPr>
            </a:lstStyle>
            <a:p>
              <a:pPr algn="ctr" eaLnBrk="1" hangingPunct="1">
                <a:buClrTx/>
                <a:buSzTx/>
                <a:buFontTx/>
                <a:buNone/>
              </a:pPr>
              <a:r>
                <a:rPr lang="en-US" altLang="en-US" sz="1800" dirty="0">
                  <a:latin typeface="Calibri" panose="020F0502020204030204" pitchFamily="34" charset="0"/>
                </a:rPr>
                <a:t>Consent,</a:t>
              </a:r>
            </a:p>
            <a:p>
              <a:pPr algn="ctr" eaLnBrk="1" hangingPunct="1">
                <a:buClrTx/>
                <a:buSzTx/>
                <a:buFontTx/>
                <a:buNone/>
              </a:pPr>
              <a:r>
                <a:rPr lang="en-US" altLang="en-US" sz="1800" dirty="0">
                  <a:latin typeface="Calibri" panose="020F0502020204030204" pitchFamily="34" charset="0"/>
                </a:rPr>
                <a:t>Hookup,</a:t>
              </a:r>
            </a:p>
            <a:p>
              <a:pPr algn="ctr" eaLnBrk="1" hangingPunct="1">
                <a:buClrTx/>
                <a:buSzTx/>
                <a:buFontTx/>
                <a:buNone/>
              </a:pPr>
              <a:r>
                <a:rPr lang="en-US" altLang="en-US" sz="1800" dirty="0">
                  <a:latin typeface="Calibri" panose="020F0502020204030204" pitchFamily="34" charset="0"/>
                </a:rPr>
                <a:t>Baseline</a:t>
              </a:r>
            </a:p>
          </p:txBody>
        </p:sp>
        <p:sp>
          <p:nvSpPr>
            <p:cNvPr id="63494" name="AutoShape 6"/>
            <p:cNvSpPr>
              <a:spLocks noChangeArrowheads="1"/>
            </p:cNvSpPr>
            <p:nvPr/>
          </p:nvSpPr>
          <p:spPr bwMode="auto">
            <a:xfrm>
              <a:off x="5840480" y="1690688"/>
              <a:ext cx="1328910" cy="1351131"/>
            </a:xfrm>
            <a:prstGeom prst="flowChartProcess">
              <a:avLst/>
            </a:prstGeom>
            <a:solidFill>
              <a:schemeClr val="accent1"/>
            </a:solidFill>
            <a:ln w="9525">
              <a:solidFill>
                <a:schemeClr val="tx1"/>
              </a:solidFill>
              <a:miter lim="800000"/>
              <a:headEnd/>
              <a:tailEnd/>
            </a:ln>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9pPr>
            </a:lstStyle>
            <a:p>
              <a:pPr algn="ctr" eaLnBrk="1" hangingPunct="1">
                <a:buClrTx/>
                <a:buSzTx/>
                <a:buFontTx/>
                <a:buNone/>
              </a:pPr>
              <a:r>
                <a:rPr lang="en-US" altLang="en-US" sz="1800" dirty="0">
                  <a:latin typeface="Calibri" panose="020F0502020204030204" pitchFamily="34" charset="0"/>
                </a:rPr>
                <a:t>Cortisol T1</a:t>
              </a:r>
            </a:p>
          </p:txBody>
        </p:sp>
        <p:sp>
          <p:nvSpPr>
            <p:cNvPr id="63495" name="Rectangle 7"/>
            <p:cNvSpPr>
              <a:spLocks noChangeArrowheads="1"/>
            </p:cNvSpPr>
            <p:nvPr/>
          </p:nvSpPr>
          <p:spPr bwMode="auto">
            <a:xfrm>
              <a:off x="7833845" y="3138328"/>
              <a:ext cx="1423832" cy="1351131"/>
            </a:xfrm>
            <a:prstGeom prst="rect">
              <a:avLst/>
            </a:prstGeom>
            <a:solidFill>
              <a:srgbClr val="DBAFFF"/>
            </a:solidFill>
            <a:ln w="9525">
              <a:solidFill>
                <a:schemeClr val="tx1"/>
              </a:solidFill>
              <a:miter lim="800000"/>
              <a:headEnd/>
              <a:tailEnd/>
            </a:ln>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9pPr>
            </a:lstStyle>
            <a:p>
              <a:pPr algn="ctr" eaLnBrk="1" hangingPunct="1">
                <a:buClrTx/>
                <a:buSzTx/>
                <a:buFontTx/>
                <a:buNone/>
              </a:pPr>
              <a:r>
                <a:rPr lang="en-US" altLang="en-US" sz="1800" dirty="0">
                  <a:latin typeface="Calibri" panose="020F0502020204030204" pitchFamily="34" charset="0"/>
                </a:rPr>
                <a:t>3 Social</a:t>
              </a:r>
            </a:p>
            <a:p>
              <a:pPr algn="ctr" eaLnBrk="1" hangingPunct="1">
                <a:buClrTx/>
                <a:buSzTx/>
                <a:buFontTx/>
                <a:buNone/>
              </a:pPr>
              <a:r>
                <a:rPr lang="en-US" altLang="en-US" sz="1800" dirty="0">
                  <a:latin typeface="Calibri" panose="020F0502020204030204" pitchFamily="34" charset="0"/>
                </a:rPr>
                <a:t>Interaction</a:t>
              </a:r>
            </a:p>
            <a:p>
              <a:pPr algn="ctr" eaLnBrk="1" hangingPunct="1">
                <a:buClrTx/>
                <a:buSzTx/>
                <a:buFontTx/>
                <a:buNone/>
              </a:pPr>
              <a:r>
                <a:rPr lang="en-US" altLang="en-US" sz="1800" dirty="0" smtClean="0">
                  <a:latin typeface="Calibri" panose="020F0502020204030204" pitchFamily="34" charset="0"/>
                </a:rPr>
                <a:t>Tasks</a:t>
              </a:r>
            </a:p>
            <a:p>
              <a:pPr algn="ctr" eaLnBrk="1" hangingPunct="1">
                <a:buClrTx/>
                <a:buSzTx/>
                <a:buFontTx/>
                <a:buNone/>
              </a:pPr>
              <a:r>
                <a:rPr lang="en-US" altLang="en-US" sz="1800" dirty="0" smtClean="0">
                  <a:latin typeface="Calibri" panose="020F0502020204030204" pitchFamily="34" charset="0"/>
                </a:rPr>
                <a:t>90 min</a:t>
              </a:r>
              <a:endParaRPr lang="en-US" altLang="en-US" sz="1800" dirty="0">
                <a:latin typeface="Calibri" panose="020F0502020204030204" pitchFamily="34" charset="0"/>
              </a:endParaRPr>
            </a:p>
          </p:txBody>
        </p:sp>
        <p:sp>
          <p:nvSpPr>
            <p:cNvPr id="63496" name="Rectangle 8"/>
            <p:cNvSpPr>
              <a:spLocks noChangeArrowheads="1"/>
            </p:cNvSpPr>
            <p:nvPr/>
          </p:nvSpPr>
          <p:spPr bwMode="auto">
            <a:xfrm>
              <a:off x="10111976" y="1690688"/>
              <a:ext cx="1328910" cy="1351131"/>
            </a:xfrm>
            <a:prstGeom prst="rect">
              <a:avLst/>
            </a:prstGeom>
            <a:solidFill>
              <a:schemeClr val="accent1"/>
            </a:solidFill>
            <a:ln w="9525">
              <a:solidFill>
                <a:schemeClr val="tx1"/>
              </a:solidFill>
              <a:miter lim="800000"/>
              <a:headEnd/>
              <a:tailEnd/>
            </a:ln>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9pPr>
            </a:lstStyle>
            <a:p>
              <a:pPr algn="ctr" eaLnBrk="1" hangingPunct="1">
                <a:buClrTx/>
                <a:buSzTx/>
                <a:buFontTx/>
                <a:buNone/>
              </a:pPr>
              <a:r>
                <a:rPr lang="en-US" altLang="en-US" sz="1800" dirty="0">
                  <a:latin typeface="Calibri" panose="020F0502020204030204" pitchFamily="34" charset="0"/>
                </a:rPr>
                <a:t>Cortisol </a:t>
              </a:r>
              <a:r>
                <a:rPr lang="en-US" altLang="en-US" sz="1800" dirty="0" smtClean="0">
                  <a:latin typeface="Calibri" panose="020F0502020204030204" pitchFamily="34" charset="0"/>
                </a:rPr>
                <a:t>T2</a:t>
              </a:r>
            </a:p>
            <a:p>
              <a:pPr algn="ctr" eaLnBrk="1" hangingPunct="1">
                <a:buClrTx/>
                <a:buSzTx/>
                <a:buFontTx/>
                <a:buNone/>
              </a:pPr>
              <a:endParaRPr lang="en-US" altLang="en-US" sz="1800" dirty="0">
                <a:latin typeface="Calibri" panose="020F0502020204030204" pitchFamily="34" charset="0"/>
              </a:endParaRPr>
            </a:p>
          </p:txBody>
        </p:sp>
        <p:sp>
          <p:nvSpPr>
            <p:cNvPr id="63498" name="AutoShape 10"/>
            <p:cNvSpPr>
              <a:spLocks noChangeArrowheads="1"/>
            </p:cNvSpPr>
            <p:nvPr/>
          </p:nvSpPr>
          <p:spPr bwMode="auto">
            <a:xfrm>
              <a:off x="3942037" y="4972006"/>
              <a:ext cx="1898443" cy="1254622"/>
            </a:xfrm>
            <a:prstGeom prst="rightArrowCallout">
              <a:avLst>
                <a:gd name="adj1" fmla="val 25000"/>
                <a:gd name="adj2" fmla="val 25000"/>
                <a:gd name="adj3" fmla="val 25641"/>
                <a:gd name="adj4" fmla="val 66667"/>
              </a:avLst>
            </a:prstGeom>
            <a:solidFill>
              <a:schemeClr val="accent6">
                <a:lumMod val="60000"/>
                <a:lumOff val="40000"/>
              </a:schemeClr>
            </a:solidFill>
            <a:ln w="9525">
              <a:solidFill>
                <a:schemeClr val="tx1"/>
              </a:solidFill>
              <a:miter lim="800000"/>
              <a:headEnd/>
              <a:tailEnd/>
            </a:ln>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9pPr>
            </a:lstStyle>
            <a:p>
              <a:pPr algn="ctr" eaLnBrk="1" hangingPunct="1">
                <a:buClrTx/>
                <a:buSzTx/>
                <a:buFontTx/>
                <a:buNone/>
              </a:pPr>
              <a:r>
                <a:rPr lang="en-US" altLang="en-US" sz="1800">
                  <a:latin typeface="Calibri" panose="020F0502020204030204" pitchFamily="34" charset="0"/>
                </a:rPr>
                <a:t>Consent,</a:t>
              </a:r>
            </a:p>
            <a:p>
              <a:pPr algn="ctr" eaLnBrk="1" hangingPunct="1">
                <a:buClrTx/>
                <a:buSzTx/>
                <a:buFontTx/>
                <a:buNone/>
              </a:pPr>
              <a:r>
                <a:rPr lang="en-US" altLang="en-US" sz="1800">
                  <a:latin typeface="Calibri" panose="020F0502020204030204" pitchFamily="34" charset="0"/>
                </a:rPr>
                <a:t>Hookup,</a:t>
              </a:r>
            </a:p>
            <a:p>
              <a:pPr algn="ctr" eaLnBrk="1" hangingPunct="1">
                <a:buClrTx/>
                <a:buSzTx/>
                <a:buFontTx/>
                <a:buNone/>
              </a:pPr>
              <a:r>
                <a:rPr lang="en-US" altLang="en-US" sz="1800">
                  <a:latin typeface="Calibri" panose="020F0502020204030204" pitchFamily="34" charset="0"/>
                </a:rPr>
                <a:t>Baseline</a:t>
              </a:r>
            </a:p>
          </p:txBody>
        </p:sp>
        <p:sp>
          <p:nvSpPr>
            <p:cNvPr id="63499" name="AutoShape 11"/>
            <p:cNvSpPr>
              <a:spLocks noChangeArrowheads="1"/>
            </p:cNvSpPr>
            <p:nvPr/>
          </p:nvSpPr>
          <p:spPr bwMode="auto">
            <a:xfrm>
              <a:off x="5840480" y="4875497"/>
              <a:ext cx="1328910" cy="1351131"/>
            </a:xfrm>
            <a:prstGeom prst="flowChartProcess">
              <a:avLst/>
            </a:prstGeom>
            <a:solidFill>
              <a:schemeClr val="accent6">
                <a:lumMod val="60000"/>
                <a:lumOff val="40000"/>
              </a:schemeClr>
            </a:solidFill>
            <a:ln w="9525">
              <a:solidFill>
                <a:schemeClr val="tx1"/>
              </a:solidFill>
              <a:miter lim="800000"/>
              <a:headEnd/>
              <a:tailEnd/>
            </a:ln>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9pPr>
            </a:lstStyle>
            <a:p>
              <a:pPr algn="ctr" eaLnBrk="1" hangingPunct="1">
                <a:buClrTx/>
                <a:buSzTx/>
                <a:buFontTx/>
                <a:buNone/>
              </a:pPr>
              <a:r>
                <a:rPr lang="en-US" altLang="en-US" sz="1800">
                  <a:latin typeface="Calibri" panose="020F0502020204030204" pitchFamily="34" charset="0"/>
                </a:rPr>
                <a:t>Cortisol T1</a:t>
              </a:r>
            </a:p>
          </p:txBody>
        </p:sp>
        <p:sp>
          <p:nvSpPr>
            <p:cNvPr id="63500" name="Rectangle 12"/>
            <p:cNvSpPr>
              <a:spLocks noChangeArrowheads="1"/>
            </p:cNvSpPr>
            <p:nvPr/>
          </p:nvSpPr>
          <p:spPr bwMode="auto">
            <a:xfrm>
              <a:off x="10111976" y="4875497"/>
              <a:ext cx="1328910" cy="1351131"/>
            </a:xfrm>
            <a:prstGeom prst="rect">
              <a:avLst/>
            </a:prstGeom>
            <a:solidFill>
              <a:schemeClr val="accent6">
                <a:lumMod val="60000"/>
                <a:lumOff val="40000"/>
              </a:schemeClr>
            </a:solidFill>
            <a:ln w="9525">
              <a:solidFill>
                <a:schemeClr val="tx1"/>
              </a:solidFill>
              <a:miter lim="800000"/>
              <a:headEnd/>
              <a:tailEnd/>
            </a:ln>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9pPr>
            </a:lstStyle>
            <a:p>
              <a:pPr algn="ctr" eaLnBrk="1" hangingPunct="1">
                <a:buClrTx/>
                <a:buSzTx/>
                <a:buFontTx/>
                <a:buNone/>
              </a:pPr>
              <a:r>
                <a:rPr lang="en-US" altLang="en-US" sz="1800" dirty="0">
                  <a:latin typeface="Calibri" panose="020F0502020204030204" pitchFamily="34" charset="0"/>
                </a:rPr>
                <a:t>Cortisol T2</a:t>
              </a:r>
            </a:p>
          </p:txBody>
        </p:sp>
        <p:sp>
          <p:nvSpPr>
            <p:cNvPr id="63501" name="AutoShape 13"/>
            <p:cNvSpPr>
              <a:spLocks noChangeArrowheads="1"/>
            </p:cNvSpPr>
            <p:nvPr/>
          </p:nvSpPr>
          <p:spPr bwMode="auto">
            <a:xfrm rot="19330635">
              <a:off x="9257677" y="3234838"/>
              <a:ext cx="854299" cy="386037"/>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9pPr>
            </a:lstStyle>
            <a:p>
              <a:pPr eaLnBrk="1" hangingPunct="1">
                <a:buClrTx/>
                <a:buSzTx/>
                <a:buFontTx/>
                <a:buNone/>
              </a:pPr>
              <a:endParaRPr lang="en-US" altLang="en-US" sz="2000">
                <a:latin typeface="Arial" panose="020B0604020202020204" pitchFamily="34" charset="0"/>
              </a:endParaRPr>
            </a:p>
          </p:txBody>
        </p:sp>
        <p:sp>
          <p:nvSpPr>
            <p:cNvPr id="63502" name="AutoShape 14"/>
            <p:cNvSpPr>
              <a:spLocks noChangeArrowheads="1"/>
            </p:cNvSpPr>
            <p:nvPr/>
          </p:nvSpPr>
          <p:spPr bwMode="auto">
            <a:xfrm rot="2877784">
              <a:off x="9203073" y="4251361"/>
              <a:ext cx="868584" cy="379689"/>
            </a:xfrm>
            <a:prstGeom prst="rightArrow">
              <a:avLst>
                <a:gd name="adj1" fmla="val 50000"/>
                <a:gd name="adj2" fmla="val 56250"/>
              </a:avLst>
            </a:prstGeom>
            <a:solidFill>
              <a:schemeClr val="accent6">
                <a:lumMod val="60000"/>
                <a:lumOff val="40000"/>
              </a:schemeClr>
            </a:solidFill>
            <a:ln w="9525">
              <a:solidFill>
                <a:schemeClr val="tx1"/>
              </a:solidFill>
              <a:miter lim="800000"/>
              <a:headEnd/>
              <a:tailEnd/>
            </a:ln>
          </p:spPr>
          <p:txBody>
            <a:bodyPr wrap="none" anchor="ct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MS PGothic" panose="020B0600070205080204" pitchFamily="34" charset="-128"/>
                </a:defRPr>
              </a:lvl9pPr>
            </a:lstStyle>
            <a:p>
              <a:pPr eaLnBrk="1" hangingPunct="1">
                <a:buClrTx/>
                <a:buSzTx/>
                <a:buFontTx/>
                <a:buNone/>
              </a:pPr>
              <a:endParaRPr lang="en-US" altLang="en-US" sz="2000">
                <a:latin typeface="Arial" panose="020B0604020202020204" pitchFamily="34" charset="0"/>
              </a:endParaRPr>
            </a:p>
          </p:txBody>
        </p:sp>
        <p:sp>
          <p:nvSpPr>
            <p:cNvPr id="63505" name="AutoShape 17"/>
            <p:cNvSpPr>
              <a:spLocks noChangeArrowheads="1"/>
            </p:cNvSpPr>
            <p:nvPr/>
          </p:nvSpPr>
          <p:spPr bwMode="auto">
            <a:xfrm flipV="1">
              <a:off x="6789701" y="3041819"/>
              <a:ext cx="1014481" cy="868584"/>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5" name="TextBox 4"/>
          <p:cNvSpPr txBox="1"/>
          <p:nvPr/>
        </p:nvSpPr>
        <p:spPr>
          <a:xfrm>
            <a:off x="175475" y="2083821"/>
            <a:ext cx="1683327" cy="584775"/>
          </a:xfrm>
          <a:prstGeom prst="rect">
            <a:avLst/>
          </a:prstGeom>
          <a:noFill/>
        </p:spPr>
        <p:txBody>
          <a:bodyPr wrap="square" rtlCol="0">
            <a:spAutoFit/>
          </a:bodyPr>
          <a:lstStyle/>
          <a:p>
            <a:pPr algn="ctr"/>
            <a:r>
              <a:rPr lang="en-US" sz="3200" dirty="0" smtClean="0"/>
              <a:t>Person 1</a:t>
            </a:r>
            <a:endParaRPr lang="en-US" sz="3200" dirty="0"/>
          </a:p>
        </p:txBody>
      </p:sp>
      <p:sp>
        <p:nvSpPr>
          <p:cNvPr id="24" name="TextBox 23"/>
          <p:cNvSpPr txBox="1"/>
          <p:nvPr/>
        </p:nvSpPr>
        <p:spPr>
          <a:xfrm>
            <a:off x="196933" y="5187240"/>
            <a:ext cx="1683327" cy="584775"/>
          </a:xfrm>
          <a:prstGeom prst="rect">
            <a:avLst/>
          </a:prstGeom>
          <a:noFill/>
        </p:spPr>
        <p:txBody>
          <a:bodyPr wrap="square" rtlCol="0">
            <a:spAutoFit/>
          </a:bodyPr>
          <a:lstStyle/>
          <a:p>
            <a:pPr algn="ctr"/>
            <a:r>
              <a:rPr lang="en-US" sz="3200" dirty="0" smtClean="0"/>
              <a:t>Person 2</a:t>
            </a:r>
            <a:endParaRPr lang="en-US" sz="3200" dirty="0"/>
          </a:p>
        </p:txBody>
      </p:sp>
      <p:sp>
        <p:nvSpPr>
          <p:cNvPr id="6" name="TextBox 5"/>
          <p:cNvSpPr txBox="1"/>
          <p:nvPr/>
        </p:nvSpPr>
        <p:spPr>
          <a:xfrm>
            <a:off x="9975273" y="5943600"/>
            <a:ext cx="1974272" cy="646331"/>
          </a:xfrm>
          <a:prstGeom prst="rect">
            <a:avLst/>
          </a:prstGeom>
          <a:noFill/>
        </p:spPr>
        <p:txBody>
          <a:bodyPr wrap="square" rtlCol="0">
            <a:spAutoFit/>
          </a:bodyPr>
          <a:lstStyle/>
          <a:p>
            <a:r>
              <a:rPr lang="en-US" dirty="0" smtClean="0"/>
              <a:t>West et al., 2017 </a:t>
            </a:r>
            <a:r>
              <a:rPr lang="en-US" i="1" dirty="0" smtClean="0"/>
              <a:t>Psych Science</a:t>
            </a:r>
            <a:endParaRPr lang="en-US" dirty="0"/>
          </a:p>
        </p:txBody>
      </p:sp>
      <p:sp>
        <p:nvSpPr>
          <p:cNvPr id="26" name="TextBox 25"/>
          <p:cNvSpPr txBox="1"/>
          <p:nvPr/>
        </p:nvSpPr>
        <p:spPr>
          <a:xfrm>
            <a:off x="2836158" y="6200777"/>
            <a:ext cx="6324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N = </a:t>
            </a:r>
            <a:r>
              <a:rPr lang="en-US" sz="2400" dirty="0" smtClean="0"/>
              <a:t>123 Dyadic </a:t>
            </a:r>
            <a:r>
              <a:rPr lang="en-US" sz="2400" dirty="0"/>
              <a:t>Interactions</a:t>
            </a:r>
          </a:p>
        </p:txBody>
      </p:sp>
    </p:spTree>
    <p:extLst>
      <p:ext uri="{BB962C8B-B14F-4D97-AF65-F5344CB8AC3E}">
        <p14:creationId xmlns:p14="http://schemas.microsoft.com/office/powerpoint/2010/main" val="902225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1934</Words>
  <Application>Microsoft Macintosh PowerPoint</Application>
  <PresentationFormat>Widescreen</PresentationFormat>
  <Paragraphs>225</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MS PGothic</vt:lpstr>
      <vt:lpstr>Office Theme</vt:lpstr>
      <vt:lpstr>Are Those Who Are Influenced by Their Partners’ Physiological States Also Less Stable? </vt:lpstr>
      <vt:lpstr>PowerPoint Presentation</vt:lpstr>
      <vt:lpstr>Physiological Linkage</vt:lpstr>
      <vt:lpstr>Physiological Linkage</vt:lpstr>
      <vt:lpstr>PowerPoint Presentation</vt:lpstr>
      <vt:lpstr>PowerPoint Presentation</vt:lpstr>
      <vt:lpstr>PowerPoint Presentation</vt:lpstr>
      <vt:lpstr>3 Studies </vt:lpstr>
      <vt:lpstr>Study 1 </vt:lpstr>
      <vt:lpstr>PowerPoint Presentation</vt:lpstr>
      <vt:lpstr>PowerPoint Presentation</vt:lpstr>
      <vt:lpstr>Participant Backgrounds</vt:lpstr>
      <vt:lpstr>Nationality-Based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Expansions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stability and influence in physiological states</dc:title>
  <dc:creator>tessa</dc:creator>
  <cp:lastModifiedBy>Oana Daniela Dumitru</cp:lastModifiedBy>
  <cp:revision>28</cp:revision>
  <dcterms:created xsi:type="dcterms:W3CDTF">2019-01-30T13:16:10Z</dcterms:created>
  <dcterms:modified xsi:type="dcterms:W3CDTF">2019-02-15T20:09:47Z</dcterms:modified>
</cp:coreProperties>
</file>